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72"/>
  </p:notesMasterIdLst>
  <p:sldIdLst>
    <p:sldId id="362" r:id="rId3"/>
    <p:sldId id="364" r:id="rId4"/>
    <p:sldId id="365" r:id="rId5"/>
    <p:sldId id="366" r:id="rId6"/>
    <p:sldId id="260" r:id="rId7"/>
    <p:sldId id="368" r:id="rId8"/>
    <p:sldId id="369" r:id="rId9"/>
    <p:sldId id="370" r:id="rId10"/>
    <p:sldId id="371" r:id="rId11"/>
    <p:sldId id="372" r:id="rId12"/>
    <p:sldId id="373" r:id="rId13"/>
    <p:sldId id="376" r:id="rId14"/>
    <p:sldId id="374" r:id="rId15"/>
    <p:sldId id="375" r:id="rId16"/>
    <p:sldId id="432" r:id="rId17"/>
    <p:sldId id="377" r:id="rId18"/>
    <p:sldId id="378" r:id="rId19"/>
    <p:sldId id="387" r:id="rId20"/>
    <p:sldId id="388" r:id="rId21"/>
    <p:sldId id="389" r:id="rId22"/>
    <p:sldId id="379" r:id="rId23"/>
    <p:sldId id="380" r:id="rId24"/>
    <p:sldId id="384" r:id="rId25"/>
    <p:sldId id="385" r:id="rId26"/>
    <p:sldId id="386" r:id="rId27"/>
    <p:sldId id="383" r:id="rId28"/>
    <p:sldId id="390" r:id="rId29"/>
    <p:sldId id="391" r:id="rId30"/>
    <p:sldId id="392" r:id="rId31"/>
    <p:sldId id="393" r:id="rId32"/>
    <p:sldId id="433" r:id="rId33"/>
    <p:sldId id="394" r:id="rId34"/>
    <p:sldId id="395" r:id="rId35"/>
    <p:sldId id="396" r:id="rId36"/>
    <p:sldId id="397" r:id="rId37"/>
    <p:sldId id="400" r:id="rId38"/>
    <p:sldId id="398" r:id="rId39"/>
    <p:sldId id="401" r:id="rId40"/>
    <p:sldId id="402" r:id="rId41"/>
    <p:sldId id="434" r:id="rId42"/>
    <p:sldId id="408" r:id="rId43"/>
    <p:sldId id="409" r:id="rId44"/>
    <p:sldId id="410" r:id="rId45"/>
    <p:sldId id="411" r:id="rId46"/>
    <p:sldId id="412" r:id="rId47"/>
    <p:sldId id="413" r:id="rId48"/>
    <p:sldId id="414" r:id="rId49"/>
    <p:sldId id="415" r:id="rId50"/>
    <p:sldId id="416" r:id="rId51"/>
    <p:sldId id="417" r:id="rId52"/>
    <p:sldId id="435" r:id="rId53"/>
    <p:sldId id="403" r:id="rId54"/>
    <p:sldId id="404" r:id="rId55"/>
    <p:sldId id="405" r:id="rId56"/>
    <p:sldId id="406" r:id="rId57"/>
    <p:sldId id="407" r:id="rId58"/>
    <p:sldId id="436" r:id="rId59"/>
    <p:sldId id="418" r:id="rId60"/>
    <p:sldId id="419" r:id="rId61"/>
    <p:sldId id="420" r:id="rId62"/>
    <p:sldId id="421" r:id="rId63"/>
    <p:sldId id="422" r:id="rId64"/>
    <p:sldId id="423" r:id="rId65"/>
    <p:sldId id="431" r:id="rId66"/>
    <p:sldId id="428" r:id="rId67"/>
    <p:sldId id="429" r:id="rId68"/>
    <p:sldId id="424" r:id="rId69"/>
    <p:sldId id="427" r:id="rId70"/>
    <p:sldId id="425" r:id="rId71"/>
  </p:sldIdLst>
  <p:sldSz cx="24377650" cy="13716000"/>
  <p:notesSz cx="6858000" cy="9144000"/>
  <p:embeddedFontLst>
    <p:embeddedFont>
      <p:font typeface="Montserrat" panose="02010600030101010101" charset="0"/>
      <p:regular r:id="rId73"/>
      <p:bold r:id="rId74"/>
    </p:embeddedFont>
    <p:embeddedFont>
      <p:font typeface="Lato" panose="02010600030101010101" charset="0"/>
      <p:regular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81110" autoAdjust="0"/>
  </p:normalViewPr>
  <p:slideViewPr>
    <p:cSldViewPr snapToGrid="0">
      <p:cViewPr varScale="1">
        <p:scale>
          <a:sx n="46" d="100"/>
          <a:sy n="46" d="100"/>
        </p:scale>
        <p:origin x="54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font" Target="fonts/font2.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1.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80"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media/image1.png>
</file>

<file path=ppt/media/image2.jpeg>
</file>

<file path=ppt/media/image3.png>
</file>

<file path=ppt/media/image31.jpg>
</file>

<file path=ppt/media/image4.jpeg>
</file>

<file path=ppt/media/image46.jpeg>
</file>

<file path=ppt/media/image47.jpeg>
</file>

<file path=ppt/media/image5.jpeg>
</file>

<file path=ppt/media/image6.jpeg>
</file>

<file path=ppt/media/image7.jpeg>
</file>

<file path=ppt/media/image8.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79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352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524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7226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097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3641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16</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035798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r>
              <a:rPr lang="zh-CN" altLang="en-US" dirty="0"/>
              <a:t>（</a:t>
            </a:r>
            <a:r>
              <a:rPr lang="en-US" altLang="zh-CN" dirty="0"/>
              <a:t>1</a:t>
            </a:r>
            <a:r>
              <a:rPr lang="zh-CN" altLang="en-US" dirty="0"/>
              <a:t>）名称</a:t>
            </a:r>
          </a:p>
          <a:p>
            <a:r>
              <a:rPr lang="zh-CN" altLang="en-US" dirty="0"/>
              <a:t>每个类都必须有一个能和其它类进行区分的名称，类的名称部分是不能省略的，其它组成部分可以省略。名称（</a:t>
            </a:r>
            <a:r>
              <a:rPr lang="en-US" altLang="zh-CN" dirty="0"/>
              <a:t>Name</a:t>
            </a:r>
            <a:r>
              <a:rPr lang="zh-CN" altLang="en-US" dirty="0"/>
              <a:t>）是一个文本串，类的命名要求由字符、数字、下划线组成的惟一的字符串即可。</a:t>
            </a:r>
          </a:p>
          <a:p>
            <a:r>
              <a:rPr lang="zh-CN" altLang="en-US" dirty="0"/>
              <a:t> （</a:t>
            </a:r>
            <a:r>
              <a:rPr lang="en-US" altLang="zh-CN" dirty="0"/>
              <a:t>2</a:t>
            </a:r>
            <a:r>
              <a:rPr lang="zh-CN" altLang="en-US" dirty="0"/>
              <a:t>）属性</a:t>
            </a:r>
          </a:p>
          <a:p>
            <a:r>
              <a:rPr lang="zh-CN" altLang="en-US" dirty="0"/>
              <a:t>属性描述了类在软件系统中代表的事物（即对象）所具备的特性。类可以有任意数目的属性，也可以没有属性。类如果有属性，则每一个属性都必须有一个名字（如图</a:t>
            </a:r>
            <a:r>
              <a:rPr lang="en-US" altLang="zh-CN" dirty="0"/>
              <a:t>5.2</a:t>
            </a:r>
            <a:r>
              <a:rPr lang="zh-CN" altLang="en-US" dirty="0"/>
              <a:t>中的</a:t>
            </a:r>
            <a:r>
              <a:rPr lang="en-US" altLang="zh-CN" dirty="0"/>
              <a:t>Account</a:t>
            </a:r>
            <a:r>
              <a:rPr lang="zh-CN" altLang="en-US" dirty="0"/>
              <a:t>类中的</a:t>
            </a:r>
            <a:r>
              <a:rPr lang="en-US" altLang="zh-CN" dirty="0" err="1"/>
              <a:t>banlance</a:t>
            </a:r>
            <a:r>
              <a:rPr lang="zh-CN" altLang="en-US" dirty="0"/>
              <a:t>属性），另外还可以有其它的描述信息，如可见性、数据类型、缺省值等。 </a:t>
            </a:r>
          </a:p>
          <a:p>
            <a:r>
              <a:rPr lang="zh-CN" altLang="en-US" dirty="0"/>
              <a:t>（</a:t>
            </a:r>
            <a:r>
              <a:rPr lang="en-US" altLang="zh-CN" dirty="0"/>
              <a:t>3</a:t>
            </a:r>
            <a:r>
              <a:rPr lang="zh-CN" altLang="en-US" dirty="0"/>
              <a:t>）操作</a:t>
            </a:r>
          </a:p>
          <a:p>
            <a:r>
              <a:rPr lang="zh-CN" altLang="en-US" dirty="0"/>
              <a:t>操作是对类的对象所能做的事务的一个抽象。一个类可以有任意数量的操作或者根本没有操作。类如果有操作，则每一个操作也都有一个名字，其它可选的信息包括可见性、参数的名字、参数类型、参数缺省值和操作的返回值的类型等。 </a:t>
            </a:r>
          </a:p>
          <a:p>
            <a:r>
              <a:rPr lang="zh-CN" altLang="en-US" dirty="0"/>
              <a:t>（</a:t>
            </a:r>
            <a:r>
              <a:rPr lang="en-US" altLang="zh-CN" dirty="0"/>
              <a:t>4</a:t>
            </a:r>
            <a:r>
              <a:rPr lang="zh-CN" altLang="en-US" dirty="0"/>
              <a:t>）职责</a:t>
            </a:r>
          </a:p>
          <a:p>
            <a:r>
              <a:rPr lang="zh-CN" altLang="en-US" dirty="0"/>
              <a:t>在操作列表框下面的区域，你可以用来说明类的职责。职责位于操作部分下面的区域，可以用来说明类要做什么或说明另一个类的信息。类的职责可以是一个短语或一个句子。在</a:t>
            </a:r>
            <a:r>
              <a:rPr lang="en-US" altLang="zh-CN" dirty="0"/>
              <a:t>UML</a:t>
            </a:r>
            <a:r>
              <a:rPr lang="zh-CN" altLang="en-US" dirty="0"/>
              <a:t>中，把职责列在类图底部的分隔栏中 </a:t>
            </a:r>
          </a:p>
          <a:p>
            <a:r>
              <a:rPr lang="zh-CN" altLang="en-US" dirty="0"/>
              <a:t>（</a:t>
            </a:r>
            <a:r>
              <a:rPr lang="en-US" altLang="zh-CN" dirty="0"/>
              <a:t>5</a:t>
            </a:r>
            <a:r>
              <a:rPr lang="zh-CN" altLang="en-US" dirty="0"/>
              <a:t>）约束</a:t>
            </a:r>
          </a:p>
          <a:p>
            <a:r>
              <a:rPr lang="zh-CN" altLang="en-US" dirty="0"/>
              <a:t>说明类的职责是消除二义性的一种非形式化的方法，形式化的方法是使用约束。约束指定了该类所要满足的一个或多个规则。在</a:t>
            </a:r>
            <a:r>
              <a:rPr lang="en-US" altLang="zh-CN" dirty="0"/>
              <a:t>UML</a:t>
            </a:r>
            <a:r>
              <a:rPr lang="zh-CN" altLang="en-US" dirty="0"/>
              <a:t>中，约束是用</a:t>
            </a:r>
            <a:r>
              <a:rPr lang="en-US" altLang="zh-CN" dirty="0"/>
              <a:t>{}</a:t>
            </a:r>
            <a:r>
              <a:rPr lang="zh-CN" altLang="en-US" dirty="0"/>
              <a:t>的格式写在类的边上，指定个别属性的取值范围。</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91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1</a:t>
            </a:r>
            <a:r>
              <a:rPr lang="zh-CN" altLang="en-US" dirty="0"/>
              <a:t>）对象是一个实体，类是一个抽象，抽线出类的本质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2</a:t>
            </a:r>
            <a:r>
              <a:rPr lang="zh-CN" altLang="en-US" dirty="0"/>
              <a:t>）类是共享一个公共结构和一个公共行为对象的集合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3</a:t>
            </a:r>
            <a:r>
              <a:rPr lang="zh-CN" altLang="en-US" dirty="0"/>
              <a:t>）类是静态的，对象是动态的</a:t>
            </a:r>
            <a:r>
              <a:rPr lang="en-US" altLang="zh-CN" dirty="0"/>
              <a:t> </a:t>
            </a:r>
            <a:r>
              <a:rPr lang="zh-CN" altLang="en-US" dirty="0"/>
              <a:t>类是一般化，对象是个性化的， 类是定义 对象是实例 类是抽象的，对象是具体的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90781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337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6106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4855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9519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5130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07259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类之间的联系，如客户和订单，每个订单对应特定的客户，每个客户对应一些特定的订单，再如篮球队员与球队之间的关联（下图所示）。</a:t>
            </a:r>
            <a:br>
              <a:rPr lang="zh-CN" altLang="en-US" dirty="0"/>
            </a:br>
            <a:br>
              <a:rPr lang="zh-CN" altLang="en-US" dirty="0"/>
            </a:br>
            <a:r>
              <a:rPr lang="zh-CN" altLang="en-US" dirty="0"/>
              <a:t>其中，关联两边的</a:t>
            </a:r>
            <a:r>
              <a:rPr lang="en-US" altLang="zh-CN" dirty="0"/>
              <a:t>"employee"</a:t>
            </a:r>
            <a:r>
              <a:rPr lang="zh-CN" altLang="en-US" dirty="0"/>
              <a:t>和“</a:t>
            </a:r>
            <a:r>
              <a:rPr lang="en-US" altLang="zh-CN" dirty="0"/>
              <a:t>employer”</a:t>
            </a:r>
            <a:r>
              <a:rPr lang="zh-CN" altLang="en-US" dirty="0"/>
              <a:t>标示了两者之间的关系，而数字表示两者的关系的限制，是关联两者之间的多重性。通常有“*”（表示所有，不限），“</a:t>
            </a:r>
            <a:r>
              <a:rPr lang="en-US" altLang="zh-CN" dirty="0"/>
              <a:t>1”</a:t>
            </a:r>
            <a:r>
              <a:rPr lang="zh-CN" altLang="en-US" dirty="0"/>
              <a:t>（表示有且仅有一个），“</a:t>
            </a:r>
            <a:r>
              <a:rPr lang="en-US" altLang="zh-CN" dirty="0"/>
              <a:t>0”</a:t>
            </a:r>
            <a:r>
              <a:rPr lang="zh-CN" altLang="en-US" dirty="0"/>
              <a:t>（表示</a:t>
            </a:r>
            <a:r>
              <a:rPr lang="en-US" altLang="zh-CN" dirty="0"/>
              <a:t>0</a:t>
            </a:r>
            <a:r>
              <a:rPr lang="zh-CN" altLang="en-US" dirty="0"/>
              <a:t>个或者多个），“</a:t>
            </a:r>
            <a:r>
              <a:rPr lang="en-US" altLang="zh-CN" dirty="0"/>
              <a:t>0</a:t>
            </a:r>
            <a:r>
              <a:rPr lang="zh-CN" altLang="en-US" dirty="0"/>
              <a:t>，</a:t>
            </a:r>
            <a:r>
              <a:rPr lang="en-US" altLang="zh-CN" dirty="0"/>
              <a:t>1”</a:t>
            </a:r>
            <a:r>
              <a:rPr lang="zh-CN" altLang="en-US" dirty="0"/>
              <a:t>（表示</a:t>
            </a:r>
            <a:r>
              <a:rPr lang="en-US" altLang="zh-CN" dirty="0"/>
              <a:t>0</a:t>
            </a:r>
            <a:r>
              <a:rPr lang="zh-CN" altLang="en-US" dirty="0"/>
              <a:t>个或者一个），“</a:t>
            </a:r>
            <a:r>
              <a:rPr lang="en-US" altLang="zh-CN" dirty="0"/>
              <a:t>nm”(</a:t>
            </a:r>
            <a:r>
              <a:rPr lang="zh-CN" altLang="en-US" dirty="0"/>
              <a:t>表示</a:t>
            </a:r>
            <a:r>
              <a:rPr lang="en-US" altLang="zh-CN" dirty="0"/>
              <a:t>n</a:t>
            </a:r>
            <a:r>
              <a:rPr lang="zh-CN" altLang="en-US" dirty="0"/>
              <a:t>到</a:t>
            </a:r>
            <a:r>
              <a:rPr lang="en-US" altLang="zh-CN" dirty="0"/>
              <a:t>m</a:t>
            </a:r>
            <a:r>
              <a:rPr lang="zh-CN" altLang="en-US" dirty="0"/>
              <a:t>个都可以</a:t>
            </a:r>
            <a:r>
              <a:rPr lang="en-US" altLang="zh-CN" dirty="0"/>
              <a:t>),“m*”</a:t>
            </a:r>
            <a:r>
              <a:rPr lang="zh-CN" altLang="en-US" dirty="0"/>
              <a:t>（表示至少</a:t>
            </a:r>
            <a:r>
              <a:rPr lang="en-US" altLang="zh-CN" dirty="0"/>
              <a:t>m</a:t>
            </a:r>
            <a:r>
              <a:rPr lang="zh-CN" altLang="en-US" dirty="0"/>
              <a:t>个）。</a:t>
            </a:r>
            <a:endParaRPr lang="en-US" altLang="zh-CN" dirty="0"/>
          </a:p>
          <a:p>
            <a:pPr lvl="0" rtl="0">
              <a:spcBef>
                <a:spcPts val="0"/>
              </a:spcBef>
              <a:buNone/>
            </a:pPr>
            <a:endParaRPr lang="en-US" altLang="zh-CN" dirty="0"/>
          </a:p>
          <a:p>
            <a:pPr lvl="0" rtl="0">
              <a:spcBef>
                <a:spcPts val="0"/>
              </a:spcBef>
              <a:buNone/>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聚合是关联关系的一种特例，他体现的是整体与部分、拥有的关系，即</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has-a</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的关系，此时整体与部分之间是可分离的，他们可以具有各自的生命周期，部分可以属于多个整体对象，也可以为多个整体对象共享；比如计算机与</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CPU</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、公司与员工的关系等；表现在代码层面，和关联关系是一致的，只能从语义级别来区分； </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7603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270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154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3489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739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348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0746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32</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18427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eaLnBrk="1" hangingPunct="1"/>
            <a:endParaRPr lang="en-US" altLang="zh-CN" dirty="0"/>
          </a:p>
          <a:p>
            <a:pPr eaLnBrk="1" hangingPunct="1"/>
            <a:r>
              <a:rPr lang="zh-CN" altLang="en-US" dirty="0"/>
              <a:t>顺序图中包括的建模元素主要有：角色（</a:t>
            </a:r>
            <a:r>
              <a:rPr lang="en-US" altLang="zh-CN" dirty="0"/>
              <a:t>Actor</a:t>
            </a:r>
            <a:r>
              <a:rPr lang="zh-CN" altLang="en-US" dirty="0"/>
              <a:t>）、对象（</a:t>
            </a:r>
            <a:r>
              <a:rPr lang="en-US" altLang="zh-CN" dirty="0"/>
              <a:t>Object</a:t>
            </a:r>
            <a:r>
              <a:rPr lang="zh-CN" altLang="en-US" dirty="0"/>
              <a:t>）、生命线（</a:t>
            </a:r>
            <a:r>
              <a:rPr lang="en-US" altLang="zh-CN" dirty="0"/>
              <a:t>Lifeline</a:t>
            </a:r>
            <a:r>
              <a:rPr lang="zh-CN" altLang="en-US" dirty="0"/>
              <a:t>）、激活（</a:t>
            </a:r>
            <a:r>
              <a:rPr lang="en-US" altLang="zh-CN" dirty="0"/>
              <a:t>Activation</a:t>
            </a:r>
            <a:r>
              <a:rPr lang="zh-CN" altLang="en-US" dirty="0"/>
              <a:t>）、消息（</a:t>
            </a:r>
            <a:r>
              <a:rPr lang="en-US" altLang="zh-CN" dirty="0"/>
              <a:t>Message</a:t>
            </a:r>
            <a:r>
              <a:rPr lang="zh-CN" altLang="en-US" dirty="0"/>
              <a:t>）等。</a:t>
            </a:r>
          </a:p>
          <a:p>
            <a:pPr eaLnBrk="1" hangingPunct="1"/>
            <a:r>
              <a:rPr lang="en-US" altLang="zh-CN" dirty="0"/>
              <a:t>1. </a:t>
            </a:r>
            <a:r>
              <a:rPr lang="zh-CN" altLang="en-US" dirty="0"/>
              <a:t>角色</a:t>
            </a:r>
          </a:p>
          <a:p>
            <a:pPr eaLnBrk="1" hangingPunct="1"/>
            <a:r>
              <a:rPr lang="zh-CN" altLang="en-US" dirty="0"/>
              <a:t>系统角色（</a:t>
            </a:r>
            <a:r>
              <a:rPr lang="en-US" altLang="zh-CN" dirty="0"/>
              <a:t>Actor</a:t>
            </a:r>
            <a:r>
              <a:rPr lang="zh-CN" altLang="en-US" dirty="0"/>
              <a:t>）可以是人或其他的系统或者其子系统。 </a:t>
            </a:r>
          </a:p>
          <a:p>
            <a:pPr eaLnBrk="1" hangingPunct="1"/>
            <a:r>
              <a:rPr lang="en-US" altLang="zh-CN" dirty="0"/>
              <a:t>2. </a:t>
            </a:r>
            <a:r>
              <a:rPr lang="zh-CN" altLang="en-US" dirty="0"/>
              <a:t>对象</a:t>
            </a:r>
          </a:p>
          <a:p>
            <a:pPr eaLnBrk="1" hangingPunct="1"/>
            <a:r>
              <a:rPr lang="zh-CN" altLang="en-US" dirty="0"/>
              <a:t>顺序图中的对象（</a:t>
            </a:r>
            <a:r>
              <a:rPr lang="en-US" altLang="zh-CN" dirty="0"/>
              <a:t>Object</a:t>
            </a:r>
            <a:r>
              <a:rPr lang="zh-CN" altLang="en-US" dirty="0"/>
              <a:t>）在概念上和它在类图中的定义是一致的，它们之间可以进行交互，交互的顺序按时间的顺序。在顺序图中对象用矩形框表示，对象名带有下划线。</a:t>
            </a:r>
          </a:p>
          <a:p>
            <a:pPr eaLnBrk="1" hangingPunct="1"/>
            <a:r>
              <a:rPr lang="zh-CN" altLang="en-US" dirty="0"/>
              <a:t>对象的左右顺序并不重要</a:t>
            </a:r>
            <a:r>
              <a:rPr lang="en-US" altLang="zh-CN" dirty="0"/>
              <a:t>3. </a:t>
            </a:r>
            <a:r>
              <a:rPr lang="zh-CN" altLang="en-US" dirty="0"/>
              <a:t>生命线</a:t>
            </a:r>
          </a:p>
          <a:p>
            <a:pPr eaLnBrk="1" hangingPunct="1"/>
            <a:r>
              <a:rPr lang="en-US" altLang="zh-CN" dirty="0"/>
              <a:t>3. </a:t>
            </a:r>
            <a:r>
              <a:rPr lang="zh-CN" altLang="en-US" dirty="0"/>
              <a:t>生命线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生命线（</a:t>
            </a:r>
            <a:r>
              <a:rPr lang="en-US" altLang="zh-CN" dirty="0" err="1"/>
              <a:t>LiftLine</a:t>
            </a:r>
            <a:r>
              <a:rPr lang="zh-CN" altLang="en-US" dirty="0"/>
              <a:t>）代表顺序图中对象在一段时间内的存在。生命线在顺序图中表示为从对象图标底部中心位置向下延伸的一条虚线（但事实上</a:t>
            </a:r>
            <a:r>
              <a:rPr lang="en-US" altLang="zh-CN" dirty="0"/>
              <a:t>UML2</a:t>
            </a:r>
            <a:r>
              <a:rPr lang="zh-CN" altLang="en-US" dirty="0"/>
              <a:t>中定义的生命线可以用实线来表示）。</a:t>
            </a:r>
          </a:p>
          <a:p>
            <a:pPr eaLnBrk="1" hangingPunct="1"/>
            <a:endParaRPr lang="zh-CN" altLang="en-US" dirty="0"/>
          </a:p>
          <a:p>
            <a:pPr eaLnBrk="1" hangingPunct="1"/>
            <a:r>
              <a:rPr lang="en-US" altLang="zh-CN" dirty="0"/>
              <a:t>4. </a:t>
            </a:r>
            <a:r>
              <a:rPr lang="zh-CN" altLang="en-US" dirty="0"/>
              <a:t>激活期</a:t>
            </a:r>
          </a:p>
          <a:p>
            <a:pPr eaLnBrk="1" hangingPunct="1"/>
            <a:r>
              <a:rPr lang="zh-CN" altLang="en-US" dirty="0"/>
              <a:t>激活期（</a:t>
            </a:r>
            <a:r>
              <a:rPr lang="en-US" altLang="zh-CN" dirty="0"/>
              <a:t>Activation</a:t>
            </a:r>
            <a:r>
              <a:rPr lang="zh-CN" altLang="en-US" dirty="0"/>
              <a:t>）也被称为控制焦点，代表顺序图中的对象执行一项操作的时期，是顺序图中表示时间段的符号，在这个时间段内对象将执行相应的操作。在</a:t>
            </a:r>
            <a:r>
              <a:rPr lang="en-US" altLang="zh-CN" dirty="0"/>
              <a:t>UML</a:t>
            </a:r>
            <a:r>
              <a:rPr lang="zh-CN" altLang="en-US" dirty="0"/>
              <a:t>中，用小矩形表示，被称为激活条或控制期，对象就是在激活条的顶部被激活的，在完成自己的工作后被去激活。 </a:t>
            </a:r>
          </a:p>
          <a:p>
            <a:pPr eaLnBrk="1" hangingPunct="1"/>
            <a:r>
              <a:rPr lang="en-US" altLang="zh-CN" dirty="0"/>
              <a:t>5. </a:t>
            </a:r>
            <a:r>
              <a:rPr lang="zh-CN" altLang="en-US" dirty="0"/>
              <a:t>消息</a:t>
            </a:r>
          </a:p>
          <a:p>
            <a:pPr eaLnBrk="1" hangingPunct="1"/>
            <a:r>
              <a:rPr lang="zh-CN" altLang="en-US" dirty="0"/>
              <a:t>消息（</a:t>
            </a:r>
            <a:r>
              <a:rPr lang="en-US" altLang="zh-CN" dirty="0"/>
              <a:t>Message</a:t>
            </a:r>
            <a:r>
              <a:rPr lang="zh-CN" altLang="en-US" dirty="0"/>
              <a:t>）是对象之间某种形式的通信，在垂直生命线之间，用带有箭头的线并附以消息表达式方式表示。它可以激发某个操作、唤起信号或导致目标对象的创建或撤销。一个对象到另一个对象的消息用跨越对象生命线的消息线表示。对象还可以发送消息给它自己，即消息线从自己的生命线出发又回到自己的生命线。</a:t>
            </a:r>
            <a:endParaRPr lang="en-US" altLang="zh-CN" dirty="0"/>
          </a:p>
          <a:p>
            <a:pPr eaLnBrk="1" hangingPunct="1"/>
            <a:r>
              <a:rPr lang="zh-CN" altLang="en-US" dirty="0"/>
              <a:t> </a:t>
            </a:r>
          </a:p>
          <a:p>
            <a:pPr eaLnBrk="1" hangingPunct="1"/>
            <a:r>
              <a:rPr lang="zh-CN" altLang="fr-FR" dirty="0"/>
              <a:t>仅当发送者要发送一个消息而且接收者已经做好接收这个消息的准备时才能传送的消息称为同步消息，即发送者和接收者同步。</a:t>
            </a:r>
            <a:endParaRPr lang="zh-CN" altLang="en-US" dirty="0"/>
          </a:p>
          <a:p>
            <a:pPr eaLnBrk="1" hangingPunct="1"/>
            <a:r>
              <a:rPr lang="en-US" altLang="zh-CN" dirty="0"/>
              <a:t>UML</a:t>
            </a:r>
            <a:r>
              <a:rPr lang="zh-CN" altLang="en-US" dirty="0"/>
              <a:t>用一个带有实心箭头的实线来表示这种类型的消息，如图</a:t>
            </a:r>
            <a:r>
              <a:rPr lang="en-US" altLang="zh-CN" dirty="0"/>
              <a:t>6.6</a:t>
            </a:r>
            <a:r>
              <a:rPr lang="zh-CN" altLang="en-US" dirty="0"/>
              <a:t>所示。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发送者不管接收者是否做好了接收准备都可以发送的消息称为异步消息。消息发送者通过消息把信号传递给消息的接收者，然后继续自己的活动，不等待接受者返回消息或者控制。异步消息的接收者和发送者是并发工作的。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返回消息表示从过程调用返回。 </a:t>
            </a:r>
          </a:p>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00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85462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63287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8436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80363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295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7504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用例图（</a:t>
            </a:r>
            <a:r>
              <a:rPr lang="en-US" altLang="zh-CN" dirty="0"/>
              <a:t>Use Case Diagram</a:t>
            </a:r>
            <a:r>
              <a:rPr lang="zh-CN" altLang="en-US" dirty="0"/>
              <a:t>）是显示一组用例、参与者以及它们之间关系的一种图。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86169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eaLnBrk="1" hangingPunct="1"/>
            <a:r>
              <a:rPr lang="zh-CN" altLang="zh-CN" dirty="0"/>
              <a:t>顺序图按照时间顺序描述了对象间的交互，但是它过于强调交互的时间，而削弱了对象之间的静态连接关系的重视。通信图则强调了参与交互作用的对象的组织。</a:t>
            </a:r>
          </a:p>
          <a:p>
            <a:pPr eaLnBrk="1" hangingPunct="1"/>
            <a:r>
              <a:rPr lang="zh-CN" altLang="zh-CN" dirty="0"/>
              <a:t>通信图</a:t>
            </a:r>
            <a:r>
              <a:rPr lang="en-US" altLang="zh-CN" dirty="0"/>
              <a:t>(Collaboration Diagram /Communication Diagram</a:t>
            </a:r>
            <a:r>
              <a:rPr lang="zh-CN" altLang="zh-CN" dirty="0"/>
              <a:t>，也叫合作图。注：</a:t>
            </a:r>
            <a:r>
              <a:rPr lang="en-US" altLang="zh-CN" dirty="0"/>
              <a:t>UML2.0</a:t>
            </a:r>
            <a:r>
              <a:rPr lang="zh-CN" altLang="zh-CN" dirty="0"/>
              <a:t>以后不再用协作图说法，而是明确定义为“通信图”，即</a:t>
            </a:r>
            <a:r>
              <a:rPr lang="en-US" altLang="zh-CN" dirty="0"/>
              <a:t>Communication Diagram</a:t>
            </a:r>
            <a:r>
              <a:rPr lang="zh-CN" altLang="zh-CN" dirty="0"/>
              <a:t>，而“协作”作为一个结构事物用于表达静态结构和动态行为的概念组合，表达不同事物相互协作完成一个复杂功能。故</a:t>
            </a:r>
            <a:r>
              <a:rPr lang="en-US" altLang="zh-CN" dirty="0"/>
              <a:t>UML 2.0</a:t>
            </a:r>
            <a:r>
              <a:rPr lang="zh-CN" altLang="zh-CN" dirty="0"/>
              <a:t>以后通信图不再是协作图，没有专门的“协作图”，只有“协作”。</a:t>
            </a:r>
            <a:endParaRPr lang="en-US" altLang="zh-CN" dirty="0"/>
          </a:p>
          <a:p>
            <a:pPr eaLnBrk="1" hangingPunct="1"/>
            <a:r>
              <a:rPr lang="zh-CN" altLang="zh-CN" dirty="0"/>
              <a:t>一个通信图显示了一系列的对象和在这些对象之间的联系以及对象间发送和接收的消息。对象通常是命名或匿名的类的实例，也可以代表其他事物的实例，例如协作、组件和节点。</a:t>
            </a:r>
            <a:endParaRPr lang="zh-CN" altLang="en-US" dirty="0"/>
          </a:p>
          <a:p>
            <a:pPr eaLnBrk="1" hangingPunct="1"/>
            <a:r>
              <a:rPr lang="zh-CN" altLang="zh-CN" dirty="0"/>
              <a:t>通信图显示某组对象如何为了由一个用例描述的一个系统事件而与另一组对象进行协作的</a:t>
            </a:r>
            <a:r>
              <a:rPr lang="zh-CN" altLang="en-US" dirty="0"/>
              <a:t>交互图</a:t>
            </a:r>
            <a:r>
              <a:rPr lang="zh-CN" altLang="zh-CN" dirty="0"/>
              <a:t>。使用通信图可以显示对象角色之间的关系，如为实现某个操作或达到某种结果而在对象间交换的一组消息。如果需要强调时间和序列，最好选择序列图；如果需要强调上下文相关，最好选择通信图。</a:t>
            </a:r>
            <a:endParaRPr lang="en-US" altLang="zh-CN" dirty="0"/>
          </a:p>
          <a:p>
            <a:pPr eaLnBrk="1" hangingPunct="1"/>
            <a:r>
              <a:rPr lang="zh-CN" altLang="zh-CN" dirty="0"/>
              <a:t>通信图显示对象之间的关系，它更有利于理解对给定对象的所有影响，也更适合过程设计。</a:t>
            </a:r>
          </a:p>
          <a:p>
            <a:pPr eaLnBrk="1" hangingPunct="1"/>
            <a:r>
              <a:rPr lang="zh-CN" altLang="zh-CN" dirty="0"/>
              <a:t>通信图的格式决定了它们更适合在分析活动中使用。它们特别适合用来描述少量对象之间的简单交互。</a:t>
            </a:r>
            <a:endParaRPr lang="en-US" altLang="zh-CN" dirty="0"/>
          </a:p>
          <a:p>
            <a:pPr eaLnBrk="1" hangingPunct="1"/>
            <a:r>
              <a:rPr lang="zh-CN" altLang="zh-CN" dirty="0"/>
              <a:t>通信图是用于描述系统的行为，是如何由系统成分协作实现的图。</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41</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8653798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lnSpc>
                <a:spcPct val="90000"/>
              </a:lnSpc>
              <a:buFont typeface="Wingdings" panose="05000000000000000000" pitchFamily="2" charset="2"/>
              <a:buNone/>
            </a:pPr>
            <a:r>
              <a:rPr lang="zh-CN" altLang="en-US" sz="2400" dirty="0"/>
              <a:t>⑴活动者</a:t>
            </a:r>
          </a:p>
          <a:p>
            <a:pPr eaLnBrk="1" hangingPunct="1">
              <a:lnSpc>
                <a:spcPct val="90000"/>
              </a:lnSpc>
              <a:buFont typeface="Wingdings" panose="05000000000000000000" pitchFamily="2" charset="2"/>
              <a:buNone/>
            </a:pPr>
            <a:r>
              <a:rPr lang="zh-CN" altLang="en-US" sz="2400" dirty="0"/>
              <a:t>活动者（</a:t>
            </a:r>
            <a:r>
              <a:rPr lang="en-US" altLang="zh-CN" sz="2400" dirty="0"/>
              <a:t>Actor</a:t>
            </a:r>
            <a:r>
              <a:rPr lang="zh-CN" altLang="en-US" sz="2400" dirty="0"/>
              <a:t>）发出主动操作的对象，负责发送初始消息，启动一个操作。</a:t>
            </a:r>
          </a:p>
          <a:p>
            <a:pPr eaLnBrk="1" hangingPunct="1">
              <a:lnSpc>
                <a:spcPct val="90000"/>
              </a:lnSpc>
              <a:buFont typeface="Wingdings" panose="05000000000000000000" pitchFamily="2" charset="2"/>
              <a:buNone/>
            </a:pPr>
            <a:r>
              <a:rPr lang="zh-CN" altLang="en-US" sz="2400" dirty="0"/>
              <a:t>⑵对象</a:t>
            </a:r>
          </a:p>
          <a:p>
            <a:pPr eaLnBrk="1" hangingPunct="1">
              <a:lnSpc>
                <a:spcPct val="90000"/>
              </a:lnSpc>
              <a:buFont typeface="Wingdings" panose="05000000000000000000" pitchFamily="2" charset="2"/>
              <a:buNone/>
            </a:pPr>
            <a:r>
              <a:rPr lang="zh-CN" altLang="en-US" sz="2400" dirty="0"/>
              <a:t>对象（</a:t>
            </a:r>
            <a:r>
              <a:rPr lang="en-US" altLang="zh-CN" sz="2400" dirty="0"/>
              <a:t>Object</a:t>
            </a:r>
            <a:r>
              <a:rPr lang="zh-CN" altLang="en-US" sz="2400" dirty="0"/>
              <a:t>）是类的实例，负责发送和接收消息</a:t>
            </a:r>
            <a:r>
              <a:rPr lang="en-US" altLang="zh-CN" sz="2400" dirty="0"/>
              <a:t>.</a:t>
            </a:r>
            <a:r>
              <a:rPr lang="zh-CN" altLang="en-US" sz="2400" dirty="0"/>
              <a:t>一个协作代表了为了完成某个目标而共同工作的一组对象。对象的角色表示一个或一组对象在完成目标的过程中所应该起的作用。协作图中的对象与顺序图中的对象元素概念基本相同，表示方式也相同，只不过没有生命线，而且在协作图中，无法表示对象的创建和撤销，所以对象在协作图中的位置没有限制。</a:t>
            </a:r>
          </a:p>
          <a:p>
            <a:pPr eaLnBrk="1" hangingPunct="1">
              <a:lnSpc>
                <a:spcPct val="90000"/>
              </a:lnSpc>
              <a:buFont typeface="Wingdings" panose="05000000000000000000" pitchFamily="2" charset="2"/>
              <a:buNone/>
            </a:pPr>
            <a:r>
              <a:rPr lang="zh-CN" altLang="en-US" sz="2400" dirty="0"/>
              <a:t>⑶链接</a:t>
            </a:r>
          </a:p>
          <a:p>
            <a:pPr eaLnBrk="1" hangingPunct="1">
              <a:lnSpc>
                <a:spcPct val="90000"/>
              </a:lnSpc>
              <a:buFont typeface="Wingdings" panose="05000000000000000000" pitchFamily="2" charset="2"/>
              <a:buNone/>
            </a:pPr>
            <a:r>
              <a:rPr lang="zh-CN" altLang="en-US" sz="2400" dirty="0"/>
              <a:t>链接（</a:t>
            </a:r>
            <a:r>
              <a:rPr lang="en-US" altLang="zh-CN" sz="2400" dirty="0"/>
              <a:t>Link</a:t>
            </a:r>
            <a:r>
              <a:rPr lang="zh-CN" altLang="en-US" sz="2400" dirty="0"/>
              <a:t>）用线条来表示链接，链接表示两个对象共享一个消息，位于对象之间或参与者与对象之间。</a:t>
            </a:r>
          </a:p>
          <a:p>
            <a:pPr eaLnBrk="1" hangingPunct="1">
              <a:lnSpc>
                <a:spcPct val="90000"/>
              </a:lnSpc>
              <a:buFont typeface="Wingdings" panose="05000000000000000000" pitchFamily="2" charset="2"/>
              <a:buNone/>
            </a:pPr>
            <a:r>
              <a:rPr lang="zh-CN" altLang="en-US" sz="2400" dirty="0"/>
              <a:t>⑷消息</a:t>
            </a:r>
          </a:p>
          <a:p>
            <a:pPr eaLnBrk="1" hangingPunct="1">
              <a:lnSpc>
                <a:spcPct val="90000"/>
              </a:lnSpc>
              <a:buFont typeface="Wingdings" panose="05000000000000000000" pitchFamily="2" charset="2"/>
              <a:buNone/>
            </a:pPr>
            <a:r>
              <a:rPr lang="zh-CN" altLang="en-US" sz="2400" dirty="0"/>
              <a:t>消息（</a:t>
            </a:r>
            <a:r>
              <a:rPr lang="en-US" altLang="zh-CN" sz="2400" dirty="0"/>
              <a:t>Message</a:t>
            </a:r>
            <a:r>
              <a:rPr lang="zh-CN" altLang="en-US" sz="2400" dirty="0"/>
              <a:t>）的含义与顺序图中的消息基本类似。在协作图中，不带有消息的协作图标明了交互作用发生的上下文，而不表示交互。它可以用来表示单一操作的上下文，甚至可以表示一个或一组类中所有操作的上下文。如果关联线上标有消息，图形就可以表示一个交互。</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834462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192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如果</a:t>
            </a:r>
            <a:r>
              <a:rPr lang="en-US" altLang="zh-CN" dirty="0"/>
              <a:t>B</a:t>
            </a:r>
            <a:r>
              <a:rPr lang="zh-CN" altLang="en-US" dirty="0"/>
              <a:t>计算结果为真，那么</a:t>
            </a:r>
            <a:r>
              <a:rPr lang="en-US" altLang="zh-CN" dirty="0" err="1"/>
              <a:t>ObjectA</a:t>
            </a:r>
            <a:r>
              <a:rPr lang="zh-CN" altLang="en-US" dirty="0"/>
              <a:t>将会把消息</a:t>
            </a:r>
            <a:r>
              <a:rPr lang="en-US" altLang="zh-CN" dirty="0"/>
              <a:t>operator1</a:t>
            </a:r>
            <a:r>
              <a:rPr lang="zh-CN" altLang="en-US" dirty="0"/>
              <a:t>发送给</a:t>
            </a:r>
            <a:r>
              <a:rPr lang="en-US" altLang="zh-CN" dirty="0" err="1"/>
              <a:t>ObjectB</a:t>
            </a:r>
            <a:r>
              <a:rPr lang="zh-CN" altLang="en-US" dirty="0"/>
              <a:t>；如果</a:t>
            </a:r>
            <a:r>
              <a:rPr lang="en-US" altLang="zh-CN" dirty="0"/>
              <a:t>C</a:t>
            </a:r>
            <a:r>
              <a:rPr lang="zh-CN" altLang="en-US" dirty="0"/>
              <a:t>计算结果为真，那么</a:t>
            </a:r>
            <a:r>
              <a:rPr lang="en-US" altLang="zh-CN" dirty="0" err="1"/>
              <a:t>ObjectA</a:t>
            </a:r>
            <a:r>
              <a:rPr lang="zh-CN" altLang="en-US" dirty="0"/>
              <a:t>将会把消息</a:t>
            </a:r>
            <a:r>
              <a:rPr lang="en-US" altLang="zh-CN" dirty="0"/>
              <a:t>operator2</a:t>
            </a:r>
            <a:r>
              <a:rPr lang="zh-CN" altLang="en-US" dirty="0"/>
              <a:t>发送给</a:t>
            </a:r>
            <a:r>
              <a:rPr lang="en-US" altLang="zh-CN" dirty="0" err="1"/>
              <a:t>ObjectC</a:t>
            </a:r>
            <a:r>
              <a:rPr lang="en-US" altLang="zh-CN" dirty="0"/>
              <a:t>;</a:t>
            </a:r>
            <a:r>
              <a:rPr lang="zh-CN" altLang="en-US" dirty="0"/>
              <a:t>其他条件下不会发送任何消息</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67234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013364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742206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86205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4087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有时侯，</a:t>
            </a:r>
            <a:r>
              <a:rPr lang="en-US" altLang="zh-CN" dirty="0"/>
              <a:t>UML</a:t>
            </a:r>
            <a:r>
              <a:rPr lang="zh-CN" altLang="en-US" dirty="0"/>
              <a:t>会创建新的模型。这时，</a:t>
            </a:r>
            <a:r>
              <a:rPr lang="en-US" altLang="zh-CN" dirty="0"/>
              <a:t>UML</a:t>
            </a:r>
            <a:r>
              <a:rPr lang="zh-CN" altLang="en-US" dirty="0"/>
              <a:t>并不是为某事物创建一个全新的符号，而是把一个关键字添加到已有的元素中。这个关键字表明了该元素的用法与其原来的意图多少有些不同。接口（</a:t>
            </a:r>
            <a:r>
              <a:rPr lang="en-US" altLang="zh-CN" dirty="0"/>
              <a:t>interface</a:t>
            </a:r>
            <a:r>
              <a:rPr lang="zh-CN" altLang="en-US" dirty="0"/>
              <a:t>）是一个没有属性而只有操作的类，它是使用构造型的一个例子，它是可以在整个模型中反复使用的一组行为。无须发明一个新的</a:t>
            </a:r>
            <a:r>
              <a:rPr lang="en-US" altLang="zh-CN" dirty="0"/>
              <a:t>UML</a:t>
            </a:r>
            <a:r>
              <a:rPr lang="zh-CN" altLang="en-US" dirty="0"/>
              <a:t>元素来表示接口，</a:t>
            </a:r>
            <a:r>
              <a:rPr lang="en-US" altLang="zh-CN" dirty="0"/>
              <a:t>UML</a:t>
            </a:r>
            <a:r>
              <a:rPr lang="zh-CN" altLang="en-US" dirty="0"/>
              <a:t>可以在类图标中类名的上面加一个</a:t>
            </a:r>
            <a:r>
              <a:rPr lang="en-US" altLang="zh-CN" dirty="0"/>
              <a:t>&lt;&lt;Interface&gt;&gt;</a:t>
            </a:r>
            <a:r>
              <a:rPr lang="zh-CN" altLang="en-US" dirty="0"/>
              <a:t>关键字来表示接口</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8233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用例图（</a:t>
            </a:r>
            <a:r>
              <a:rPr lang="en-US" altLang="zh-CN" dirty="0"/>
              <a:t>Use Case Diagram</a:t>
            </a:r>
            <a:r>
              <a:rPr lang="zh-CN" altLang="en-US" dirty="0"/>
              <a:t>）是显示一组用例、参与者以及它们之间关系的一种图。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构造型的概念在使用</a:t>
            </a:r>
            <a:r>
              <a:rPr lang="en-US" altLang="zh-CN" dirty="0"/>
              <a:t>UML</a:t>
            </a:r>
            <a:r>
              <a:rPr lang="zh-CN" altLang="en-US" dirty="0"/>
              <a:t>建模工具的时侯很有用。建模工具的一个重要特点是具备“字典”的功能，能够跟踪在模型中创建的所有的元素，包括类、用例、构件等等。字典只能够对已有的元素和基于这些元素的构造型有效。因此，构造型允许创建一些新的东西并把它们存储到字典中。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5439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构造型的概念在使用</a:t>
            </a:r>
            <a:r>
              <a:rPr lang="en-US" altLang="zh-CN" dirty="0"/>
              <a:t>UML</a:t>
            </a:r>
            <a:r>
              <a:rPr lang="zh-CN" altLang="en-US" dirty="0"/>
              <a:t>建模工具的时侯很有用。建模工具的一个重要特点是具备“字典”的功能，能够跟踪在模型中创建的所有的元素，包括类、用例、构件等等。字典只能够对已有的元素和基于这些元素的构造型有效。因此，构造型允许创建一些新的东西并把它们存储到字典中。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77051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状态图主要用于描述对象具有的各种状态、状态之间的转换过程以及触发状态转换的各种事件和条件。</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52</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190956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dirty="0"/>
              <a:t>⑴ 状态</a:t>
            </a:r>
          </a:p>
          <a:p>
            <a:r>
              <a:rPr lang="zh-CN" altLang="en-US" dirty="0"/>
              <a:t>状态定义对象在其生命周期中的条件或状况。</a:t>
            </a:r>
          </a:p>
          <a:p>
            <a:r>
              <a:rPr lang="zh-CN" altLang="en-US" dirty="0"/>
              <a:t>⑵ 转换</a:t>
            </a:r>
          </a:p>
          <a:p>
            <a:r>
              <a:rPr lang="zh-CN" altLang="en-US" dirty="0"/>
              <a:t>对象的状态之间的转移叫转换，它包括事件和动作。</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4790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0723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2867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2345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985420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2004690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1479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69611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87886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75015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0456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034384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270103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523965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755445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53432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20520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7885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197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16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32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1.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27.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4.emf"/></Relationships>
</file>

<file path=ppt/slides/_rels/slide3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5.emf"/></Relationships>
</file>

<file path=ppt/slides/_rels/slide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31.jpg"/></Relationships>
</file>

<file path=ppt/slides/_rels/slide3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32.emf"/></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4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4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38.emf"/></Relationships>
</file>

<file path=ppt/slides/_rels/slide4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39.emf"/></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40.emf"/></Relationships>
</file>

<file path=ppt/slides/_rels/slide5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3.xml"/><Relationship Id="rId1" Type="http://schemas.openxmlformats.org/officeDocument/2006/relationships/slideLayout" Target="../slideLayouts/slideLayout1.xml"/><Relationship Id="rId4" Type="http://schemas.openxmlformats.org/officeDocument/2006/relationships/image" Target="../media/image41.emf"/></Relationships>
</file>

<file path=ppt/slides/_rels/slide5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5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7.xml"/><Relationship Id="rId1" Type="http://schemas.openxmlformats.org/officeDocument/2006/relationships/slideLayout" Target="../slideLayouts/slideLayout1.xml"/><Relationship Id="rId4" Type="http://schemas.openxmlformats.org/officeDocument/2006/relationships/image" Target="../media/image43.emf"/></Relationships>
</file>

<file path=ppt/slides/_rels/slide5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9.xml"/><Relationship Id="rId1" Type="http://schemas.openxmlformats.org/officeDocument/2006/relationships/slideLayout" Target="../slideLayouts/slideLayout1.xml"/><Relationship Id="rId4" Type="http://schemas.openxmlformats.org/officeDocument/2006/relationships/image" Target="../media/image44.emf"/></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0.xml"/><Relationship Id="rId1" Type="http://schemas.openxmlformats.org/officeDocument/2006/relationships/slideLayout" Target="../slideLayouts/slideLayout1.xml"/><Relationship Id="rId4" Type="http://schemas.openxmlformats.org/officeDocument/2006/relationships/image" Target="../media/image45.emf"/></Relationships>
</file>

<file path=ppt/slides/_rels/slide6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2.xml"/><Relationship Id="rId1" Type="http://schemas.openxmlformats.org/officeDocument/2006/relationships/slideLayout" Target="../slideLayouts/slideLayout1.xml"/><Relationship Id="rId5" Type="http://schemas.openxmlformats.org/officeDocument/2006/relationships/image" Target="../media/image47.jpeg"/><Relationship Id="rId4" Type="http://schemas.openxmlformats.org/officeDocument/2006/relationships/image" Target="../media/image46.jpeg"/></Relationships>
</file>

<file path=ppt/slides/_rels/slide6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7.xml"/><Relationship Id="rId1" Type="http://schemas.openxmlformats.org/officeDocument/2006/relationships/slideLayout" Target="../slideLayouts/slideLayout1.xml"/><Relationship Id="rId4" Type="http://schemas.openxmlformats.org/officeDocument/2006/relationships/hyperlink" Target="http://blog.csdn.net/" TargetMode="External"/></Relationships>
</file>

<file path=ppt/slides/_rels/slide6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基础</a:t>
              </a: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Ⅰ</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用例图建模技术及应用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创建用例图模型主要包括了以下三部分内容</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FF0000"/>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sz="54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区分用例之间的先后顺序</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657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获取系统用例首先要找出系统的角色。如何</a:t>
            </a: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识别系统的角色</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？可以从系统要完成的业务中识别系统的角色。</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通过与用户的交流，让用户回答一些问题来识别角色。可以参考以下问题：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谁将使用系统的主要功能？</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谁需要系统的支持以完成其日常工作任务？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谁负责维护、管理并保持系统正常运行？</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系统需要处理哪些硬设备？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系统需要和哪些外部系统交互？</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系统运行产生的结果谁比较感兴趣？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这几个问题的答案往往包括了所有与系统相关的用户。进一步分析这些用户，以及他们在系统中承担的作用就可以得到角色</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0" name="Shape 665">
            <a:extLst>
              <a:ext uri="{FF2B5EF4-FFF2-40B4-BE49-F238E27FC236}">
                <a16:creationId xmlns:a16="http://schemas.microsoft.com/office/drawing/2014/main" id="{4F6DBB47-0630-40FC-A78B-CD081995C617}"/>
              </a:ext>
            </a:extLst>
          </p:cNvPr>
          <p:cNvSpPr txBox="1"/>
          <p:nvPr/>
        </p:nvSpPr>
        <p:spPr>
          <a:xfrm>
            <a:off x="3204211" y="3947636"/>
            <a:ext cx="17969217" cy="8438405"/>
          </a:xfrm>
          <a:prstGeom prst="rect">
            <a:avLst/>
          </a:prstGeom>
          <a:noFill/>
          <a:ln>
            <a:noFill/>
          </a:ln>
        </p:spPr>
        <p:txBody>
          <a:bodyPr lIns="91425" tIns="45700" rIns="91425" bIns="45700" anchor="t" anchorCtr="0">
            <a:noAutofit/>
          </a:bodyPr>
          <a:lstStyle/>
          <a:p>
            <a:pPr lvl="0" algn="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问题                                                                                                                                               回答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p>
        </p:txBody>
      </p:sp>
    </p:spTree>
    <p:extLst>
      <p:ext uri="{BB962C8B-B14F-4D97-AF65-F5344CB8AC3E}">
        <p14:creationId xmlns:p14="http://schemas.microsoft.com/office/powerpoint/2010/main" val="3524688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用例的获取</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需求分析阶段的主要任务之一。但对于一个大系统，要直接列出用例清单常常是十分困难的。这时可先列出角色清单，再对每个角色列出它的用例，问题就会变得容易得多。在识别出了角色之后，就可以通过回答下述问题来帮助识别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每个角色执行的操作有哪些？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为什么角色将要创建，存储，改变，删除，或者读取系统中的数据？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为什么用例会创建，存储，改变，删除，或者读取这些数据？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角色需要通知系统外部的突然变化吗？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系统需要通知角色正在发生的事情吗？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为什么用例将支持与维护系统？</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871A6B40-0382-4E7C-9416-688838ADBCB7}"/>
              </a:ext>
            </a:extLst>
          </p:cNvPr>
          <p:cNvSpPr txBox="1"/>
          <p:nvPr/>
        </p:nvSpPr>
        <p:spPr>
          <a:xfrm>
            <a:off x="15324539" y="4604674"/>
            <a:ext cx="7154892"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通过分析图书管理员以及读者角色和去需求，再结合左边的问题，可以建立以下用例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借阅图书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归还图书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添加图书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删除图书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2971236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区分用例之间的先后顺序</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某些用例必须在其他用例之前完成，因为它们之间要相互依赖。例如，在系统借阅图书之前，必须记录图书的基本信息。因此很明显新增图书是最重要的用例。</a:t>
            </a:r>
          </a:p>
        </p:txBody>
      </p:sp>
    </p:spTree>
    <p:extLst>
      <p:ext uri="{BB962C8B-B14F-4D97-AF65-F5344CB8AC3E}">
        <p14:creationId xmlns:p14="http://schemas.microsoft.com/office/powerpoint/2010/main" val="18511763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将已确定并细化的角色和用例放入用例图中。此时，再借助包含、扩展和泛化的关系给出用例之间的结构模型。</a:t>
            </a:r>
          </a:p>
        </p:txBody>
      </p:sp>
    </p:spTree>
    <p:extLst>
      <p:ext uri="{BB962C8B-B14F-4D97-AF65-F5344CB8AC3E}">
        <p14:creationId xmlns:p14="http://schemas.microsoft.com/office/powerpoint/2010/main" val="8181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23DCB0FA-612E-45BD-82F8-E22951D4C69E}"/>
              </a:ext>
            </a:extLst>
          </p:cNvPr>
          <p:cNvPicPr>
            <a:picLocks noChangeAspect="1"/>
          </p:cNvPicPr>
          <p:nvPr/>
        </p:nvPicPr>
        <p:blipFill>
          <a:blip r:embed="rId4"/>
          <a:stretch>
            <a:fillRect/>
          </a:stretch>
        </p:blipFill>
        <p:spPr>
          <a:xfrm>
            <a:off x="7962789" y="2801779"/>
            <a:ext cx="8452061" cy="9406838"/>
          </a:xfrm>
          <a:prstGeom prst="rect">
            <a:avLst/>
          </a:prstGeom>
        </p:spPr>
      </p:pic>
    </p:spTree>
    <p:extLst>
      <p:ext uri="{BB962C8B-B14F-4D97-AF65-F5344CB8AC3E}">
        <p14:creationId xmlns:p14="http://schemas.microsoft.com/office/powerpoint/2010/main" val="29221812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UML</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类图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5250538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5183497"/>
            <a:ext cx="1050981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）操作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）约束</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06E37745-C20E-4FB2-9FC5-4DD4DBBDDF98}"/>
              </a:ext>
            </a:extLst>
          </p:cNvPr>
          <p:cNvPicPr>
            <a:picLocks noChangeAspect="1"/>
          </p:cNvPicPr>
          <p:nvPr/>
        </p:nvPicPr>
        <p:blipFill>
          <a:blip r:embed="rId4"/>
          <a:stretch>
            <a:fillRect/>
          </a:stretch>
        </p:blipFill>
        <p:spPr>
          <a:xfrm>
            <a:off x="4224702" y="4459828"/>
            <a:ext cx="7964120" cy="5292929"/>
          </a:xfrm>
          <a:prstGeom prst="rect">
            <a:avLst/>
          </a:prstGeom>
        </p:spPr>
      </p:pic>
      <p:sp>
        <p:nvSpPr>
          <p:cNvPr id="4" name="文本框 3">
            <a:extLst>
              <a:ext uri="{FF2B5EF4-FFF2-40B4-BE49-F238E27FC236}">
                <a16:creationId xmlns:a16="http://schemas.microsoft.com/office/drawing/2014/main" id="{00761AC1-7318-43EF-8AFD-DC00747FF893}"/>
              </a:ext>
            </a:extLst>
          </p:cNvPr>
          <p:cNvSpPr txBox="1"/>
          <p:nvPr/>
        </p:nvSpPr>
        <p:spPr>
          <a:xfrm>
            <a:off x="12317506" y="9207482"/>
            <a:ext cx="7135906" cy="461665"/>
          </a:xfrm>
          <a:prstGeom prst="rect">
            <a:avLst/>
          </a:prstGeom>
          <a:noFill/>
        </p:spPr>
        <p:txBody>
          <a:bodyPr wrap="square" rtlCol="0">
            <a:spAutoFit/>
          </a:bodyPr>
          <a:lstStyle/>
          <a:p>
            <a:r>
              <a:rPr lang="en-US" altLang="zh-CN" sz="2400" dirty="0"/>
              <a:t>{</a:t>
            </a:r>
            <a:r>
              <a:rPr lang="zh-CN" altLang="en-US" sz="2400" dirty="0"/>
              <a:t>类别</a:t>
            </a:r>
            <a:r>
              <a:rPr lang="en-US" altLang="zh-CN" sz="2400" dirty="0"/>
              <a:t>=</a:t>
            </a:r>
            <a:r>
              <a:rPr lang="zh-CN" altLang="en-US" sz="2400" dirty="0"/>
              <a:t>学生</a:t>
            </a:r>
            <a:r>
              <a:rPr lang="en-US" altLang="zh-CN" sz="2400" dirty="0"/>
              <a:t>or</a:t>
            </a:r>
            <a:r>
              <a:rPr lang="zh-CN" altLang="en-US" sz="2400" dirty="0"/>
              <a:t>教师</a:t>
            </a:r>
            <a:r>
              <a:rPr lang="en-US" altLang="zh-CN" sz="2400" dirty="0"/>
              <a:t>or</a:t>
            </a:r>
            <a:r>
              <a:rPr lang="zh-CN" altLang="en-US" sz="2400" dirty="0"/>
              <a:t>行政人员</a:t>
            </a:r>
            <a:r>
              <a:rPr lang="en-US" altLang="zh-CN" sz="2400" dirty="0"/>
              <a:t>}</a:t>
            </a:r>
            <a:endParaRPr lang="zh-CN" altLang="en-US" sz="2400" dirty="0"/>
          </a:p>
        </p:txBody>
      </p:sp>
    </p:spTree>
    <p:extLst>
      <p:ext uri="{BB962C8B-B14F-4D97-AF65-F5344CB8AC3E}">
        <p14:creationId xmlns:p14="http://schemas.microsoft.com/office/powerpoint/2010/main" val="3441605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对象图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AD4F7CD-26FA-43DA-B3D7-B5CB62B4A3BD}"/>
              </a:ext>
            </a:extLst>
          </p:cNvPr>
          <p:cNvPicPr>
            <a:picLocks noChangeAspect="1"/>
          </p:cNvPicPr>
          <p:nvPr/>
        </p:nvPicPr>
        <p:blipFill>
          <a:blip r:embed="rId4"/>
          <a:stretch>
            <a:fillRect/>
          </a:stretch>
        </p:blipFill>
        <p:spPr>
          <a:xfrm>
            <a:off x="3828828" y="5748359"/>
            <a:ext cx="5996361" cy="2219282"/>
          </a:xfrm>
          <a:prstGeom prst="rect">
            <a:avLst/>
          </a:prstGeom>
        </p:spPr>
      </p:pic>
    </p:spTree>
    <p:extLst>
      <p:ext uri="{BB962C8B-B14F-4D97-AF65-F5344CB8AC3E}">
        <p14:creationId xmlns:p14="http://schemas.microsoft.com/office/powerpoint/2010/main" val="29264916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接口（</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interface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描述类的部分行为的一组操作，它也是一个类提供给另一个类的一组操作。通常接口被描述为抽象操作，也就是只用标识（返回值、操作名称、参数表）说明它的行为，而真正实现部分放在使用该接口的对象中，也就是说接口只负责定义操作而不具体的实现。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接口</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4" name="椭圆 3">
            <a:extLst>
              <a:ext uri="{FF2B5EF4-FFF2-40B4-BE49-F238E27FC236}">
                <a16:creationId xmlns:a16="http://schemas.microsoft.com/office/drawing/2014/main" id="{3CD78255-7B47-4F1C-B192-CA6963C18495}"/>
              </a:ext>
            </a:extLst>
          </p:cNvPr>
          <p:cNvSpPr/>
          <p:nvPr/>
        </p:nvSpPr>
        <p:spPr>
          <a:xfrm>
            <a:off x="4218709" y="3982840"/>
            <a:ext cx="1433946" cy="139965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86B4AEA-8F2A-437E-801C-3BC73783E040}"/>
              </a:ext>
            </a:extLst>
          </p:cNvPr>
          <p:cNvSpPr txBox="1"/>
          <p:nvPr/>
        </p:nvSpPr>
        <p:spPr>
          <a:xfrm>
            <a:off x="4462896" y="5465918"/>
            <a:ext cx="945572" cy="523220"/>
          </a:xfrm>
          <a:prstGeom prst="rect">
            <a:avLst/>
          </a:prstGeom>
          <a:noFill/>
        </p:spPr>
        <p:txBody>
          <a:bodyPr wrap="square" rtlCol="0">
            <a:spAutoFit/>
          </a:bodyPr>
          <a:lstStyle/>
          <a:p>
            <a:r>
              <a:rPr lang="zh-CN" altLang="en-US" sz="2800" dirty="0"/>
              <a:t>接口</a:t>
            </a:r>
          </a:p>
        </p:txBody>
      </p:sp>
      <p:pic>
        <p:nvPicPr>
          <p:cNvPr id="6" name="图片 5">
            <a:extLst>
              <a:ext uri="{FF2B5EF4-FFF2-40B4-BE49-F238E27FC236}">
                <a16:creationId xmlns:a16="http://schemas.microsoft.com/office/drawing/2014/main" id="{985DD912-A60D-48A9-ACA6-5847EC558BC5}"/>
              </a:ext>
            </a:extLst>
          </p:cNvPr>
          <p:cNvPicPr>
            <a:picLocks noChangeAspect="1"/>
          </p:cNvPicPr>
          <p:nvPr/>
        </p:nvPicPr>
        <p:blipFill>
          <a:blip r:embed="rId4"/>
          <a:stretch>
            <a:fillRect/>
          </a:stretch>
        </p:blipFill>
        <p:spPr>
          <a:xfrm>
            <a:off x="3344000" y="6285313"/>
            <a:ext cx="6966017" cy="2883099"/>
          </a:xfrm>
          <a:prstGeom prst="rect">
            <a:avLst/>
          </a:prstGeom>
        </p:spPr>
      </p:pic>
    </p:spTree>
    <p:extLst>
      <p:ext uri="{BB962C8B-B14F-4D97-AF65-F5344CB8AC3E}">
        <p14:creationId xmlns:p14="http://schemas.microsoft.com/office/powerpoint/2010/main" val="22131250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30271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抽象类是包含一种或多种抽象方法的类，它本身不需要构造实例。定义抽象类后，其它类可以对它进行扩充并且通过实现其中的抽象方法，使抽象类具体化。在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中抽象类的图形表示和类图一样，只是在最上面一层的类名前加描述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&lt;&lt;abstract&gt;&gt;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或是在类的属性描述上设置该类为抽象类，抽象类的类名是斜体表示</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抽象类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B10A4BD-0A46-4B57-A5B0-7557AE8ADFE7}"/>
              </a:ext>
            </a:extLst>
          </p:cNvPr>
          <p:cNvPicPr>
            <a:picLocks noChangeAspect="1"/>
          </p:cNvPicPr>
          <p:nvPr/>
        </p:nvPicPr>
        <p:blipFill>
          <a:blip r:embed="rId4"/>
          <a:stretch>
            <a:fillRect/>
          </a:stretch>
        </p:blipFill>
        <p:spPr>
          <a:xfrm>
            <a:off x="4054136" y="6230655"/>
            <a:ext cx="8134686" cy="3593400"/>
          </a:xfrm>
          <a:prstGeom prst="rect">
            <a:avLst/>
          </a:prstGeom>
        </p:spPr>
      </p:pic>
    </p:spTree>
    <p:extLst>
      <p:ext uri="{BB962C8B-B14F-4D97-AF65-F5344CB8AC3E}">
        <p14:creationId xmlns:p14="http://schemas.microsoft.com/office/powerpoint/2010/main" val="1356109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类之间的关系</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53677" y="5325035"/>
            <a:ext cx="5337421" cy="6953925"/>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6148750" y="5325034"/>
            <a:ext cx="5530598"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2695428" y="5325034"/>
            <a:ext cx="5380226" cy="6977147"/>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关系是指事物之间的联系。在面向对象的建模中，类之间最常见的关系有：依赖关系、泛化关系、关联关系和实现关系。在图形上，把关系画成一条线，并用不同的线来区别关系的种类。</a:t>
            </a:r>
          </a:p>
        </p:txBody>
      </p:sp>
      <p:sp>
        <p:nvSpPr>
          <p:cNvPr id="662" name="Shape 662"/>
          <p:cNvSpPr txBox="1"/>
          <p:nvPr/>
        </p:nvSpPr>
        <p:spPr>
          <a:xfrm>
            <a:off x="937193" y="5778478"/>
            <a:ext cx="3815486" cy="704579"/>
          </a:xfrm>
          <a:prstGeom prst="rect">
            <a:avLst/>
          </a:prstGeom>
          <a:noFill/>
          <a:ln>
            <a:noFill/>
          </a:ln>
        </p:spPr>
        <p:txBody>
          <a:bodyPr lIns="91425" tIns="45700" rIns="91425" bIns="45700" anchor="ctr" anchorCtr="0">
            <a:noAutofit/>
          </a:bodyPr>
          <a:lstStyle/>
          <a:p>
            <a:pPr lvl="0" algn="ctr">
              <a:buSzPct val="25000"/>
            </a:pPr>
            <a:r>
              <a:rPr lang="en-US" altLang="zh-CN" sz="3200" dirty="0"/>
              <a:t>Dependency</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3331375" y="5799346"/>
            <a:ext cx="4358296" cy="706932"/>
          </a:xfrm>
          <a:prstGeom prst="rect">
            <a:avLst/>
          </a:prstGeom>
          <a:noFill/>
          <a:ln>
            <a:noFill/>
          </a:ln>
        </p:spPr>
        <p:txBody>
          <a:bodyPr lIns="91425" tIns="45700" rIns="91425" bIns="45700" anchor="ctr" anchorCtr="0">
            <a:noAutofit/>
          </a:bodyPr>
          <a:lstStyle/>
          <a:p>
            <a:pPr lvl="0" algn="ctr">
              <a:buSzPct val="25000"/>
            </a:pPr>
            <a:r>
              <a:rPr lang="en-US" altLang="zh-CN" sz="3200" dirty="0"/>
              <a:t>Association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4" name="Shape 664"/>
          <p:cNvSpPr txBox="1"/>
          <p:nvPr/>
        </p:nvSpPr>
        <p:spPr>
          <a:xfrm>
            <a:off x="937192" y="6830147"/>
            <a:ext cx="3815597"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3673991" y="6850544"/>
            <a:ext cx="3846198" cy="848383"/>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8" name="Shape 668"/>
          <p:cNvSpPr/>
          <p:nvPr/>
        </p:nvSpPr>
        <p:spPr>
          <a:xfrm>
            <a:off x="1259516" y="10560498"/>
            <a:ext cx="3314119" cy="627489"/>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3971967" y="10581623"/>
            <a:ext cx="3340698" cy="62958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1657997" y="10635702"/>
            <a:ext cx="2606029" cy="42274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4237438" y="10657513"/>
            <a:ext cx="2889621" cy="424158"/>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6982694" y="5778477"/>
            <a:ext cx="3953580"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Generalization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6982693" y="6830147"/>
            <a:ext cx="3953695"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5" name="Shape 675"/>
          <p:cNvSpPr/>
          <p:nvPr/>
        </p:nvSpPr>
        <p:spPr>
          <a:xfrm>
            <a:off x="7277662" y="10560496"/>
            <a:ext cx="3434067"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7543136" y="10635702"/>
            <a:ext cx="2970383"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4" name="Shape 659">
            <a:extLst>
              <a:ext uri="{FF2B5EF4-FFF2-40B4-BE49-F238E27FC236}">
                <a16:creationId xmlns:a16="http://schemas.microsoft.com/office/drawing/2014/main" id="{7EA7B04E-C6F8-4490-8E32-C6DE84DD9BC4}"/>
              </a:ext>
            </a:extLst>
          </p:cNvPr>
          <p:cNvSpPr/>
          <p:nvPr/>
        </p:nvSpPr>
        <p:spPr>
          <a:xfrm>
            <a:off x="18943747" y="5325034"/>
            <a:ext cx="5380226"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72">
            <a:extLst>
              <a:ext uri="{FF2B5EF4-FFF2-40B4-BE49-F238E27FC236}">
                <a16:creationId xmlns:a16="http://schemas.microsoft.com/office/drawing/2014/main" id="{178B1A80-F942-48D1-8827-DDDF6519DEC2}"/>
              </a:ext>
            </a:extLst>
          </p:cNvPr>
          <p:cNvSpPr txBox="1"/>
          <p:nvPr/>
        </p:nvSpPr>
        <p:spPr>
          <a:xfrm>
            <a:off x="19777690" y="5778477"/>
            <a:ext cx="3846085"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Realization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6" name="Shape 673">
            <a:extLst>
              <a:ext uri="{FF2B5EF4-FFF2-40B4-BE49-F238E27FC236}">
                <a16:creationId xmlns:a16="http://schemas.microsoft.com/office/drawing/2014/main" id="{C75419E7-65B5-4709-B86F-4D067CE37768}"/>
              </a:ext>
            </a:extLst>
          </p:cNvPr>
          <p:cNvSpPr txBox="1"/>
          <p:nvPr/>
        </p:nvSpPr>
        <p:spPr>
          <a:xfrm>
            <a:off x="19777690" y="6830147"/>
            <a:ext cx="3846198"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实现关系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8" name="Shape 675">
            <a:extLst>
              <a:ext uri="{FF2B5EF4-FFF2-40B4-BE49-F238E27FC236}">
                <a16:creationId xmlns:a16="http://schemas.microsoft.com/office/drawing/2014/main" id="{E7186D48-0641-43F9-911F-3C03C271A0F9}"/>
              </a:ext>
            </a:extLst>
          </p:cNvPr>
          <p:cNvSpPr/>
          <p:nvPr/>
        </p:nvSpPr>
        <p:spPr>
          <a:xfrm>
            <a:off x="20072660" y="10560496"/>
            <a:ext cx="3340698"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9" name="Shape 676">
            <a:extLst>
              <a:ext uri="{FF2B5EF4-FFF2-40B4-BE49-F238E27FC236}">
                <a16:creationId xmlns:a16="http://schemas.microsoft.com/office/drawing/2014/main" id="{DA17CAEF-95B2-495B-8BB6-6E8A6208F8D5}"/>
              </a:ext>
            </a:extLst>
          </p:cNvPr>
          <p:cNvSpPr txBox="1"/>
          <p:nvPr/>
        </p:nvSpPr>
        <p:spPr>
          <a:xfrm>
            <a:off x="20338133" y="10635702"/>
            <a:ext cx="2889621"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453647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Dependency</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）表示两个或多个模型元素之间语义上的关系。它表示了这样一种情形，对于一个元素（服务提供者）的某些改变可能会影响或提供消息给其他元素（使用者），即使用者以某种形式依赖于其他类元。在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图形上，把依赖画成一条有向的虚线，指向被依赖的事物。当要指明一个事物使用另一个事物时，就使用依赖。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0D1D34E-0BB0-4A5C-9C4C-7C96DACFD1A5}"/>
              </a:ext>
            </a:extLst>
          </p:cNvPr>
          <p:cNvPicPr>
            <a:picLocks noChangeAspect="1"/>
          </p:cNvPicPr>
          <p:nvPr/>
        </p:nvPicPr>
        <p:blipFill>
          <a:blip r:embed="rId4"/>
          <a:stretch>
            <a:fillRect/>
          </a:stretch>
        </p:blipFill>
        <p:spPr>
          <a:xfrm>
            <a:off x="4116021" y="5700577"/>
            <a:ext cx="16145607" cy="2314846"/>
          </a:xfrm>
          <a:prstGeom prst="rect">
            <a:avLst/>
          </a:prstGeom>
        </p:spPr>
      </p:pic>
    </p:spTree>
    <p:extLst>
      <p:ext uri="{BB962C8B-B14F-4D97-AF65-F5344CB8AC3E}">
        <p14:creationId xmlns:p14="http://schemas.microsoft.com/office/powerpoint/2010/main" val="4265034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定义了四种基本依赖，分别是使用依赖，抽象依赖，授权依赖和绑定依赖。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 name="文本框 2">
            <a:extLst>
              <a:ext uri="{FF2B5EF4-FFF2-40B4-BE49-F238E27FC236}">
                <a16:creationId xmlns:a16="http://schemas.microsoft.com/office/drawing/2014/main" id="{DA380B22-EB25-4B57-8653-FA508F3333E1}"/>
              </a:ext>
            </a:extLst>
          </p:cNvPr>
          <p:cNvSpPr txBox="1"/>
          <p:nvPr/>
        </p:nvSpPr>
        <p:spPr>
          <a:xfrm>
            <a:off x="3275194" y="4893601"/>
            <a:ext cx="17820861" cy="2031325"/>
          </a:xfrm>
          <a:prstGeom prst="rect">
            <a:avLst/>
          </a:prstGeom>
          <a:noFill/>
        </p:spPr>
        <p:txBody>
          <a:bodyPr wrap="square" rtlCol="0">
            <a:spAutoFit/>
          </a:bodyPr>
          <a:lstStyle/>
          <a:p>
            <a:r>
              <a:rPr lang="zh-CN" altLang="en-US" sz="2800" dirty="0">
                <a:latin typeface="Montserrat" panose="02010600030101010101" charset="0"/>
              </a:rPr>
              <a:t>（</a:t>
            </a:r>
            <a:r>
              <a:rPr lang="en-US" altLang="zh-CN" sz="2800" dirty="0">
                <a:latin typeface="Montserrat" panose="02010600030101010101" charset="0"/>
              </a:rPr>
              <a:t>1</a:t>
            </a:r>
            <a:r>
              <a:rPr lang="zh-CN" altLang="en-US" sz="2800" dirty="0">
                <a:latin typeface="Montserrat" panose="02010600030101010101" charset="0"/>
              </a:rPr>
              <a:t>）使用依赖：表示使用者使用服务提供者的服务实现他自己的行为（使用，调用，参数，发送，实例化）。 </a:t>
            </a:r>
          </a:p>
          <a:p>
            <a:r>
              <a:rPr lang="zh-CN" altLang="en-US" sz="2800" dirty="0">
                <a:latin typeface="Montserrat" panose="02010600030101010101" charset="0"/>
              </a:rPr>
              <a:t>（</a:t>
            </a:r>
            <a:r>
              <a:rPr lang="en-US" altLang="zh-CN" sz="2800" dirty="0">
                <a:latin typeface="Montserrat" panose="02010600030101010101" charset="0"/>
              </a:rPr>
              <a:t>2</a:t>
            </a:r>
            <a:r>
              <a:rPr lang="zh-CN" altLang="en-US" sz="2800" dirty="0">
                <a:latin typeface="Montserrat" panose="02010600030101010101" charset="0"/>
              </a:rPr>
              <a:t>）抽象依赖 ：分为跟踪依赖，精华依赖以及派生依赖。</a:t>
            </a:r>
          </a:p>
          <a:p>
            <a:r>
              <a:rPr lang="zh-CN" altLang="en-US" sz="2800" dirty="0">
                <a:latin typeface="Montserrat" panose="02010600030101010101" charset="0"/>
              </a:rPr>
              <a:t>（</a:t>
            </a:r>
            <a:r>
              <a:rPr lang="en-US" altLang="zh-CN" sz="2800" dirty="0">
                <a:latin typeface="Montserrat" panose="02010600030101010101" charset="0"/>
              </a:rPr>
              <a:t>3</a:t>
            </a:r>
            <a:r>
              <a:rPr lang="zh-CN" altLang="en-US" sz="2800" dirty="0">
                <a:latin typeface="Montserrat" panose="02010600030101010101" charset="0"/>
              </a:rPr>
              <a:t>）授权依赖 ：表达一个一个事物访问其他事务的能力（访问，导入，友元）。</a:t>
            </a:r>
          </a:p>
          <a:p>
            <a:r>
              <a:rPr lang="zh-CN" altLang="en-US" sz="2800" dirty="0">
                <a:latin typeface="Montserrat" panose="02010600030101010101" charset="0"/>
              </a:rPr>
              <a:t>（</a:t>
            </a:r>
            <a:r>
              <a:rPr lang="en-US" altLang="zh-CN" sz="2800" dirty="0">
                <a:latin typeface="Montserrat" panose="02010600030101010101" charset="0"/>
              </a:rPr>
              <a:t>4</a:t>
            </a:r>
            <a:r>
              <a:rPr lang="zh-CN" altLang="en-US" sz="2800" dirty="0">
                <a:latin typeface="Montserrat" panose="02010600030101010101" charset="0"/>
              </a:rPr>
              <a:t>）绑定依赖</a:t>
            </a:r>
            <a:r>
              <a:rPr lang="zh-CN" altLang="en-US" sz="2800" dirty="0"/>
              <a:t> ：表明对目标模板使用给定的实际参数进行实例化。</a:t>
            </a:r>
          </a:p>
          <a:p>
            <a:endParaRPr lang="zh-CN" altLang="en-US" dirty="0"/>
          </a:p>
        </p:txBody>
      </p:sp>
    </p:spTree>
    <p:extLst>
      <p:ext uri="{BB962C8B-B14F-4D97-AF65-F5344CB8AC3E}">
        <p14:creationId xmlns:p14="http://schemas.microsoft.com/office/powerpoint/2010/main" val="24574480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）是一种存在于一般元素和特殊元素之间的分类关系，它只使用在类型上，而不是实例上。在类中，一般元素被称为超类或父类，而特殊元素被称为子类。在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中，泛化关系用一条从子类指向父类的空心三角箭头表示。如图</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5.8</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所示。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7F2087AF-5EF3-4A26-80E6-082FCBC6AC50}"/>
              </a:ext>
            </a:extLst>
          </p:cNvPr>
          <p:cNvPicPr>
            <a:picLocks noChangeAspect="1"/>
          </p:cNvPicPr>
          <p:nvPr/>
        </p:nvPicPr>
        <p:blipFill>
          <a:blip r:embed="rId4"/>
          <a:stretch>
            <a:fillRect/>
          </a:stretch>
        </p:blipFill>
        <p:spPr>
          <a:xfrm>
            <a:off x="3557790" y="5630091"/>
            <a:ext cx="17255670" cy="2473999"/>
          </a:xfrm>
          <a:prstGeom prst="rect">
            <a:avLst/>
          </a:prstGeom>
        </p:spPr>
      </p:pic>
    </p:spTree>
    <p:extLst>
      <p:ext uri="{BB962C8B-B14F-4D97-AF65-F5344CB8AC3E}">
        <p14:creationId xmlns:p14="http://schemas.microsoft.com/office/powerpoint/2010/main" val="514128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1372846"/>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Association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结构关系，它指明一个事物的对象与另一个事物的对象之间的联系。也就是说，关联描述了系统中对象或实例之间的离散连接。给定一个连接两个类的关联，可以从一个类的对象联系到另一个类的对象。关联的两端都连接到一个类在理论上也是合法的。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图形中，关联关系用一条连接两个类的实线表示。在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中，有</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种可应用到关联的基本修饰：关联名、关联端的角色、关联端的多重性和聚合。</a:t>
            </a:r>
          </a:p>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B7113D0E-7CCA-46B0-A9BA-685ED5095F67}"/>
              </a:ext>
            </a:extLst>
          </p:cNvPr>
          <p:cNvPicPr>
            <a:picLocks noChangeAspect="1"/>
          </p:cNvPicPr>
          <p:nvPr/>
        </p:nvPicPr>
        <p:blipFill>
          <a:blip r:embed="rId4"/>
          <a:stretch>
            <a:fillRect/>
          </a:stretch>
        </p:blipFill>
        <p:spPr>
          <a:xfrm>
            <a:off x="3170076" y="5752587"/>
            <a:ext cx="17990450" cy="2581395"/>
          </a:xfrm>
          <a:prstGeom prst="rect">
            <a:avLst/>
          </a:prstGeom>
        </p:spPr>
      </p:pic>
    </p:spTree>
    <p:extLst>
      <p:ext uri="{BB962C8B-B14F-4D97-AF65-F5344CB8AC3E}">
        <p14:creationId xmlns:p14="http://schemas.microsoft.com/office/powerpoint/2010/main" val="7948846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将一种模型元素与另一种模型元素连接起来，比如类和接口。泛化和实现关系都可以将一般描述与具体描述联系起来。泛化将同一语义层上的元素连接起来，并且通常在同一模型内。实现关系则将不同语义层内的元素连接起来，通常建立在不同的模型内。</a:t>
            </a:r>
          </a:p>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实现关系通常在两种情况下被使用：在接口与实现该接口的类之间；在用例以及实现该用例的协作之间。</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B17072D6-3BB6-43CF-80B1-399600ACD3DF}"/>
              </a:ext>
            </a:extLst>
          </p:cNvPr>
          <p:cNvPicPr>
            <a:picLocks noChangeAspect="1"/>
          </p:cNvPicPr>
          <p:nvPr/>
        </p:nvPicPr>
        <p:blipFill>
          <a:blip r:embed="rId4"/>
          <a:stretch>
            <a:fillRect/>
          </a:stretch>
        </p:blipFill>
        <p:spPr>
          <a:xfrm>
            <a:off x="5411093" y="6246493"/>
            <a:ext cx="13555463" cy="2214934"/>
          </a:xfrm>
          <a:prstGeom prst="rect">
            <a:avLst/>
          </a:prstGeom>
        </p:spPr>
      </p:pic>
    </p:spTree>
    <p:extLst>
      <p:ext uri="{BB962C8B-B14F-4D97-AF65-F5344CB8AC3E}">
        <p14:creationId xmlns:p14="http://schemas.microsoft.com/office/powerpoint/2010/main" val="34287276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类图的建模技术及应用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在软件开发不同阶段使用具有不同的抽象层次的类图，即概念层、说明层和实现层。在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从开始的需求分析到最终的设计类，类图也是围绕着这三个层次的观点来进行建模的。类图建模是先建立概念层到说明层，进而到实现层，随着抽象层次的逐步降低并逐步细化的过程。下面从层次的角度来说明建立类图的过程。</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latin typeface="Montserrat" panose="02010600030101010101" charset="0"/>
              </a:rPr>
              <a:t>概念层类图</a:t>
            </a:r>
            <a:endParaRPr lang="en-US" sz="5400" dirty="0">
              <a:solidFill>
                <a:srgbClr val="FF0000"/>
              </a:solidFill>
              <a:latin typeface="Montserrat" panose="02010600030101010101" charset="0"/>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说明层类图</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52030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概念层的类图描述的是现实世界中对问题领域的概念理解，类图中表达的类与现实世界的问题领域有着明显的对应关系，类之间的关系也与问题领域中实际事物的关系有着明显的对应关系。在概念层类图阶段很少考虑或者几乎不需要考虑类的实现问题。</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772093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说明层类图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在说明层阶段主要考虑的是类的接口部分，而不是实现部分。这个接口可能因为实现环境、运行特性等有多种不同的实现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288703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7"/>
            <a:ext cx="9055885" cy="6192969"/>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类图  </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顺序图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协作图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状态图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部署图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真正需要考虑类的实现问题是在实现层类图阶段。提供实现的细节，在实现层阶段的类的概念才是真正的严格意义上的类。它揭示了软件实体的构成情况。说明层的类有助于人们对软件的理解，而实现层的类是最常用的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6150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9FE0547A-75C4-4EAA-83E9-BB8E2089D55B}"/>
              </a:ext>
            </a:extLst>
          </p:cNvPr>
          <p:cNvPicPr>
            <a:picLocks noChangeAspect="1"/>
          </p:cNvPicPr>
          <p:nvPr/>
        </p:nvPicPr>
        <p:blipFill>
          <a:blip r:embed="rId4"/>
          <a:stretch>
            <a:fillRect/>
          </a:stretch>
        </p:blipFill>
        <p:spPr>
          <a:xfrm>
            <a:off x="4414372" y="3770212"/>
            <a:ext cx="15548897" cy="6425803"/>
          </a:xfrm>
          <a:prstGeom prst="rect">
            <a:avLst/>
          </a:prstGeom>
        </p:spPr>
      </p:pic>
    </p:spTree>
    <p:extLst>
      <p:ext uri="{BB962C8B-B14F-4D97-AF65-F5344CB8AC3E}">
        <p14:creationId xmlns:p14="http://schemas.microsoft.com/office/powerpoint/2010/main" val="19163059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217980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279446" y="5263885"/>
            <a:ext cx="264110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）生命线</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）激活期</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FCA2EEF-1A7A-45BA-9117-3FCEFBBE8222}"/>
              </a:ext>
            </a:extLst>
          </p:cNvPr>
          <p:cNvPicPr>
            <a:picLocks noChangeAspect="1"/>
          </p:cNvPicPr>
          <p:nvPr/>
        </p:nvPicPr>
        <p:blipFill>
          <a:blip r:embed="rId4"/>
          <a:stretch>
            <a:fillRect/>
          </a:stretch>
        </p:blipFill>
        <p:spPr>
          <a:xfrm>
            <a:off x="3065710" y="3075517"/>
            <a:ext cx="10918516" cy="9047308"/>
          </a:xfrm>
          <a:prstGeom prst="rect">
            <a:avLst/>
          </a:prstGeom>
        </p:spPr>
      </p:pic>
    </p:spTree>
    <p:extLst>
      <p:ext uri="{BB962C8B-B14F-4D97-AF65-F5344CB8AC3E}">
        <p14:creationId xmlns:p14="http://schemas.microsoft.com/office/powerpoint/2010/main" val="401267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294781" y="134301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946780" y="5964545"/>
            <a:ext cx="5849796" cy="2123576"/>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）创建（</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）撤销（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destroy</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）自关联消息（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Self-Message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6E34389-2476-4925-B487-6C7A994C4745}"/>
              </a:ext>
            </a:extLst>
          </p:cNvPr>
          <p:cNvPicPr>
            <a:picLocks noChangeAspect="1"/>
          </p:cNvPicPr>
          <p:nvPr/>
        </p:nvPicPr>
        <p:blipFill>
          <a:blip r:embed="rId4"/>
          <a:stretch>
            <a:fillRect/>
          </a:stretch>
        </p:blipFill>
        <p:spPr>
          <a:xfrm>
            <a:off x="1323569" y="1584609"/>
            <a:ext cx="5952250" cy="8759872"/>
          </a:xfrm>
          <a:prstGeom prst="rect">
            <a:avLst/>
          </a:prstGeom>
        </p:spPr>
      </p:pic>
      <p:pic>
        <p:nvPicPr>
          <p:cNvPr id="4" name="图片 3">
            <a:extLst>
              <a:ext uri="{FF2B5EF4-FFF2-40B4-BE49-F238E27FC236}">
                <a16:creationId xmlns:a16="http://schemas.microsoft.com/office/drawing/2014/main" id="{0809AB2E-5A12-4959-8B45-618C17585C16}"/>
              </a:ext>
            </a:extLst>
          </p:cNvPr>
          <p:cNvPicPr>
            <a:picLocks noChangeAspect="1"/>
          </p:cNvPicPr>
          <p:nvPr/>
        </p:nvPicPr>
        <p:blipFill>
          <a:blip r:embed="rId5"/>
          <a:stretch>
            <a:fillRect/>
          </a:stretch>
        </p:blipFill>
        <p:spPr>
          <a:xfrm>
            <a:off x="7290216" y="4266203"/>
            <a:ext cx="5569712" cy="8196895"/>
          </a:xfrm>
          <a:prstGeom prst="rect">
            <a:avLst/>
          </a:prstGeom>
        </p:spPr>
      </p:pic>
      <p:pic>
        <p:nvPicPr>
          <p:cNvPr id="5" name="图片 4">
            <a:extLst>
              <a:ext uri="{FF2B5EF4-FFF2-40B4-BE49-F238E27FC236}">
                <a16:creationId xmlns:a16="http://schemas.microsoft.com/office/drawing/2014/main" id="{68409F04-3191-4B9F-B48C-D8BC3B991FAE}"/>
              </a:ext>
            </a:extLst>
          </p:cNvPr>
          <p:cNvPicPr>
            <a:picLocks noChangeAspect="1"/>
          </p:cNvPicPr>
          <p:nvPr/>
        </p:nvPicPr>
        <p:blipFill>
          <a:blip r:embed="rId6"/>
          <a:stretch>
            <a:fillRect/>
          </a:stretch>
        </p:blipFill>
        <p:spPr>
          <a:xfrm>
            <a:off x="12565105" y="3075517"/>
            <a:ext cx="3457404" cy="9305396"/>
          </a:xfrm>
          <a:prstGeom prst="rect">
            <a:avLst/>
          </a:prstGeom>
        </p:spPr>
      </p:pic>
    </p:spTree>
    <p:extLst>
      <p:ext uri="{BB962C8B-B14F-4D97-AF65-F5344CB8AC3E}">
        <p14:creationId xmlns:p14="http://schemas.microsoft.com/office/powerpoint/2010/main" val="289227778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5CF3F87-D764-4A43-8743-CD12181036DB}"/>
              </a:ext>
            </a:extLst>
          </p:cNvPr>
          <p:cNvPicPr>
            <a:picLocks noChangeAspect="1"/>
          </p:cNvPicPr>
          <p:nvPr/>
        </p:nvPicPr>
        <p:blipFill>
          <a:blip r:embed="rId4"/>
          <a:stretch>
            <a:fillRect/>
          </a:stretch>
        </p:blipFill>
        <p:spPr>
          <a:xfrm>
            <a:off x="5967061" y="2975599"/>
            <a:ext cx="12443521" cy="8101468"/>
          </a:xfrm>
          <a:prstGeom prst="rect">
            <a:avLst/>
          </a:prstGeom>
        </p:spPr>
      </p:pic>
    </p:spTree>
    <p:extLst>
      <p:ext uri="{BB962C8B-B14F-4D97-AF65-F5344CB8AC3E}">
        <p14:creationId xmlns:p14="http://schemas.microsoft.com/office/powerpoint/2010/main" val="17350617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9AFED174-B9D9-465B-A4A9-8193FF4286DF}"/>
              </a:ext>
            </a:extLst>
          </p:cNvPr>
          <p:cNvPicPr>
            <a:picLocks noChangeAspect="1"/>
          </p:cNvPicPr>
          <p:nvPr/>
        </p:nvPicPr>
        <p:blipFill>
          <a:blip r:embed="rId4"/>
          <a:stretch>
            <a:fillRect/>
          </a:stretch>
        </p:blipFill>
        <p:spPr>
          <a:xfrm>
            <a:off x="6827009" y="3197102"/>
            <a:ext cx="9946805" cy="10562727"/>
          </a:xfrm>
          <a:prstGeom prst="rect">
            <a:avLst/>
          </a:prstGeom>
        </p:spPr>
      </p:pic>
    </p:spTree>
    <p:extLst>
      <p:ext uri="{BB962C8B-B14F-4D97-AF65-F5344CB8AC3E}">
        <p14:creationId xmlns:p14="http://schemas.microsoft.com/office/powerpoint/2010/main" val="26572904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F5A050DF-3EC9-4F1E-A409-4C9F4BE1279B}"/>
              </a:ext>
            </a:extLst>
          </p:cNvPr>
          <p:cNvPicPr>
            <a:picLocks noChangeAspect="1"/>
          </p:cNvPicPr>
          <p:nvPr/>
        </p:nvPicPr>
        <p:blipFill>
          <a:blip r:embed="rId4"/>
          <a:stretch>
            <a:fillRect/>
          </a:stretch>
        </p:blipFill>
        <p:spPr>
          <a:xfrm>
            <a:off x="3139783" y="3535656"/>
            <a:ext cx="18098077" cy="7957549"/>
          </a:xfrm>
          <a:prstGeom prst="rect">
            <a:avLst/>
          </a:prstGeom>
        </p:spPr>
      </p:pic>
    </p:spTree>
    <p:extLst>
      <p:ext uri="{BB962C8B-B14F-4D97-AF65-F5344CB8AC3E}">
        <p14:creationId xmlns:p14="http://schemas.microsoft.com/office/powerpoint/2010/main" val="17362607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使用顺序图对系统建模时，可以遵循如下策略：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）设置交互语境，这些语境可以是系统、子系统、操作、类、用例和协作的一个脚本；</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）通过识别对象在交互中扮演的角色，根据对象的重要性，将其从左向右的方向放置在顺序图中。</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）设置每个对象的生命线。一般情况下对象存在于交互的整个过程，但它可以在交互过程中创建和撤销；</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）从引发某个交互的信息开始，在生命线之间从上向下的顺序画出随后的信息；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）设置对象的激活期，这可以可视化实际计算发生时的时间点、可视化消息嵌套等；</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）如果需要设置时间或空间约束，可以为每个消息附上合适的约束；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）给控制流的每个消息附上前置或后置条件，这可以更详细的说明这个控制流。 </a:t>
            </a:r>
          </a:p>
        </p:txBody>
      </p:sp>
    </p:spTree>
    <p:extLst>
      <p:ext uri="{BB962C8B-B14F-4D97-AF65-F5344CB8AC3E}">
        <p14:creationId xmlns:p14="http://schemas.microsoft.com/office/powerpoint/2010/main" val="34976832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根据以上策略，画顺序图的一般步骤是：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）确定交互的范围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）确定活动者、对象的生存周期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）确定交互中产生的消息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）细化消息的内容 </a:t>
            </a:r>
          </a:p>
        </p:txBody>
      </p:sp>
    </p:spTree>
    <p:extLst>
      <p:ext uri="{BB962C8B-B14F-4D97-AF65-F5344CB8AC3E}">
        <p14:creationId xmlns:p14="http://schemas.microsoft.com/office/powerpoint/2010/main" val="21547163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UML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3.2.3</a:t>
            </a:r>
            <a:r>
              <a:rPr lang="zh-CN" altLang="en-US" sz="6600" dirty="0"/>
              <a:t>实例</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0725A9EC-1ACB-46E4-9E10-DCD22CB1CE44}"/>
              </a:ext>
            </a:extLst>
          </p:cNvPr>
          <p:cNvPicPr>
            <a:picLocks noChangeAspect="1"/>
          </p:cNvPicPr>
          <p:nvPr/>
        </p:nvPicPr>
        <p:blipFill>
          <a:blip r:embed="rId4"/>
          <a:stretch>
            <a:fillRect/>
          </a:stretch>
        </p:blipFill>
        <p:spPr>
          <a:xfrm>
            <a:off x="7452621" y="2231769"/>
            <a:ext cx="9472399" cy="9589128"/>
          </a:xfrm>
          <a:prstGeom prst="rect">
            <a:avLst/>
          </a:prstGeom>
        </p:spPr>
      </p:pic>
    </p:spTree>
    <p:extLst>
      <p:ext uri="{BB962C8B-B14F-4D97-AF65-F5344CB8AC3E}">
        <p14:creationId xmlns:p14="http://schemas.microsoft.com/office/powerpoint/2010/main" val="209325447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 UML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714060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⑴活动者</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⑶链接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A8C9050A-1A01-4E91-A619-5C46BDC25261}"/>
              </a:ext>
            </a:extLst>
          </p:cNvPr>
          <p:cNvPicPr>
            <a:picLocks noChangeAspect="1"/>
          </p:cNvPicPr>
          <p:nvPr/>
        </p:nvPicPr>
        <p:blipFill>
          <a:blip r:embed="rId4"/>
          <a:stretch>
            <a:fillRect/>
          </a:stretch>
        </p:blipFill>
        <p:spPr>
          <a:xfrm>
            <a:off x="2188316" y="2941575"/>
            <a:ext cx="13579563" cy="9137541"/>
          </a:xfrm>
          <a:prstGeom prst="rect">
            <a:avLst/>
          </a:prstGeom>
        </p:spPr>
      </p:pic>
    </p:spTree>
    <p:extLst>
      <p:ext uri="{BB962C8B-B14F-4D97-AF65-F5344CB8AC3E}">
        <p14:creationId xmlns:p14="http://schemas.microsoft.com/office/powerpoint/2010/main" val="35929123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序列化消息只需要在消息前添加序列号，默认情况下即可。这也是最简单的方式，消息会按照要执行的顺序排序</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序列化</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7">
            <a:extLst>
              <a:ext uri="{FF2B5EF4-FFF2-40B4-BE49-F238E27FC236}">
                <a16:creationId xmlns:a16="http://schemas.microsoft.com/office/drawing/2014/main" id="{2FE4D4ED-4ED3-48D1-8FFD-38792C271C89}"/>
              </a:ext>
            </a:extLst>
          </p:cNvPr>
          <p:cNvPicPr>
            <a:picLocks noChangeAspect="1"/>
          </p:cNvPicPr>
          <p:nvPr/>
        </p:nvPicPr>
        <p:blipFill>
          <a:blip r:embed="rId4"/>
          <a:stretch>
            <a:fillRect/>
          </a:stretch>
        </p:blipFill>
        <p:spPr>
          <a:xfrm>
            <a:off x="2188316" y="3075517"/>
            <a:ext cx="13579563" cy="9137541"/>
          </a:xfrm>
          <a:prstGeom prst="rect">
            <a:avLst/>
          </a:prstGeom>
        </p:spPr>
      </p:pic>
    </p:spTree>
    <p:extLst>
      <p:ext uri="{BB962C8B-B14F-4D97-AF65-F5344CB8AC3E}">
        <p14:creationId xmlns:p14="http://schemas.microsoft.com/office/powerpoint/2010/main" val="40222013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控制点条件用来根据消息表达式的计算结果来限制消息的发送。控制点包含在消息中，在序列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号和消息文本之间。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控制点条件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0011AF80-8E46-43BD-BD34-EA6BBC9BFC1A}"/>
              </a:ext>
            </a:extLst>
          </p:cNvPr>
          <p:cNvPicPr>
            <a:picLocks noChangeAspect="1"/>
          </p:cNvPicPr>
          <p:nvPr/>
        </p:nvPicPr>
        <p:blipFill>
          <a:blip r:embed="rId4"/>
          <a:stretch>
            <a:fillRect/>
          </a:stretch>
        </p:blipFill>
        <p:spPr>
          <a:xfrm>
            <a:off x="4976561" y="5689408"/>
            <a:ext cx="9142307" cy="3594556"/>
          </a:xfrm>
          <a:prstGeom prst="rect">
            <a:avLst/>
          </a:prstGeom>
        </p:spPr>
      </p:pic>
    </p:spTree>
    <p:extLst>
      <p:ext uri="{BB962C8B-B14F-4D97-AF65-F5344CB8AC3E}">
        <p14:creationId xmlns:p14="http://schemas.microsoft.com/office/powerpoint/2010/main" val="237860784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就像在顺序图中看到的一样，消息也可以用来在协作图中创建对象实例。为此，一个消息将会发送到新创建的对象实例。对象使用“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new”</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构造类型，消息使用“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构造类型，以便让读者清楚对象是在运行中创建的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创建实例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CB554672-B19F-4AA9-BEC1-52876682E96A}"/>
              </a:ext>
            </a:extLst>
          </p:cNvPr>
          <p:cNvPicPr>
            <a:picLocks noChangeAspect="1"/>
          </p:cNvPicPr>
          <p:nvPr/>
        </p:nvPicPr>
        <p:blipFill>
          <a:blip r:embed="rId4"/>
          <a:stretch>
            <a:fillRect/>
          </a:stretch>
        </p:blipFill>
        <p:spPr>
          <a:xfrm>
            <a:off x="3728281" y="6453231"/>
            <a:ext cx="11638868" cy="2064127"/>
          </a:xfrm>
          <a:prstGeom prst="rect">
            <a:avLst/>
          </a:prstGeom>
        </p:spPr>
      </p:pic>
    </p:spTree>
    <p:extLst>
      <p:ext uri="{BB962C8B-B14F-4D97-AF65-F5344CB8AC3E}">
        <p14:creationId xmlns:p14="http://schemas.microsoft.com/office/powerpoint/2010/main" val="387428415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一个对象可能会向同一个类的多个对象同时发送一个消息。在协作图中，多对象（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Multiple Object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）用“一叠向后延伸的多个对象图标”表示。在多对象前面可以加上用“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括起来的条件，前面加一个“*”，用来说明消息发送给多个对象</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7E4546A-DFA1-42F1-9162-0348A685D01C}"/>
              </a:ext>
            </a:extLst>
          </p:cNvPr>
          <p:cNvPicPr>
            <a:picLocks noChangeAspect="1"/>
          </p:cNvPicPr>
          <p:nvPr/>
        </p:nvPicPr>
        <p:blipFill>
          <a:blip r:embed="rId4"/>
          <a:stretch>
            <a:fillRect/>
          </a:stretch>
        </p:blipFill>
        <p:spPr>
          <a:xfrm>
            <a:off x="2388464" y="6362259"/>
            <a:ext cx="12656260" cy="2246067"/>
          </a:xfrm>
          <a:prstGeom prst="rect">
            <a:avLst/>
          </a:prstGeom>
        </p:spPr>
      </p:pic>
    </p:spTree>
    <p:extLst>
      <p:ext uri="{BB962C8B-B14F-4D97-AF65-F5344CB8AC3E}">
        <p14:creationId xmlns:p14="http://schemas.microsoft.com/office/powerpoint/2010/main" val="32754138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有时，按顺序发送消息是很重要的。例如，银行出纳员（</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bank clerk</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）要按照顾客排队的次序为排名顾客（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customer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）服务。可以用“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while”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条件表达出消息的顺序（例如“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line position=l...n”)</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450D3039-8D49-4E97-894D-4A6D63EE7238}"/>
              </a:ext>
            </a:extLst>
          </p:cNvPr>
          <p:cNvPicPr>
            <a:picLocks noChangeAspect="1"/>
          </p:cNvPicPr>
          <p:nvPr/>
        </p:nvPicPr>
        <p:blipFill>
          <a:blip r:embed="rId4"/>
          <a:stretch>
            <a:fillRect/>
          </a:stretch>
        </p:blipFill>
        <p:spPr>
          <a:xfrm>
            <a:off x="2481536" y="6237400"/>
            <a:ext cx="12396779" cy="2200018"/>
          </a:xfrm>
          <a:prstGeom prst="rect">
            <a:avLst/>
          </a:prstGeom>
        </p:spPr>
      </p:pic>
    </p:spTree>
    <p:extLst>
      <p:ext uri="{BB962C8B-B14F-4D97-AF65-F5344CB8AC3E}">
        <p14:creationId xmlns:p14="http://schemas.microsoft.com/office/powerpoint/2010/main" val="329506258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759975" y="3490813"/>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消息可能是要求某个对象进行计算并返回结果的值。例如一个顾客对象可能请求一个计算器（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calculator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）对象计算某项商品的总价，包括该项商品的价格和税款。</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提供了返回值的表示法。返回值的名字在最左，后跟赋值号“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，接着是操作名和操作的参数。对计算商品价格这个例子，可以表示成：</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totalPrice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 = compute(</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itemPrice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salesTax</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表达式中赋值号的右边部分被称为消息型构（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message signature)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返回结果</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55A3CC9B-C93E-43EA-873D-A4E39A65CEDD}"/>
              </a:ext>
            </a:extLst>
          </p:cNvPr>
          <p:cNvPicPr>
            <a:picLocks noChangeAspect="1"/>
          </p:cNvPicPr>
          <p:nvPr/>
        </p:nvPicPr>
        <p:blipFill>
          <a:blip r:embed="rId4"/>
          <a:stretch>
            <a:fillRect/>
          </a:stretch>
        </p:blipFill>
        <p:spPr>
          <a:xfrm>
            <a:off x="2993646" y="6333323"/>
            <a:ext cx="12498004" cy="1950636"/>
          </a:xfrm>
          <a:prstGeom prst="rect">
            <a:avLst/>
          </a:prstGeom>
        </p:spPr>
      </p:pic>
    </p:spTree>
    <p:extLst>
      <p:ext uri="{BB962C8B-B14F-4D97-AF65-F5344CB8AC3E}">
        <p14:creationId xmlns:p14="http://schemas.microsoft.com/office/powerpoint/2010/main" val="216635402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3487401" y="5625047"/>
            <a:ext cx="9312802"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stereotype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）可以在现有的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元素的基础上创建新的元素。构造型用两对尖括号括起来的一个名称来表示，这个括号叫做双尖括号（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guillemets</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）。这个被括起来的名称叫做关键字（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keyword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4.2.6</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构造形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EEFF88BD-6309-4FC7-BAE8-8BCCA0783D90}"/>
              </a:ext>
            </a:extLst>
          </p:cNvPr>
          <p:cNvPicPr>
            <a:picLocks noChangeAspect="1"/>
          </p:cNvPicPr>
          <p:nvPr/>
        </p:nvPicPr>
        <p:blipFill>
          <a:blip r:embed="rId4"/>
          <a:stretch>
            <a:fillRect/>
          </a:stretch>
        </p:blipFill>
        <p:spPr>
          <a:xfrm>
            <a:off x="4957236" y="5625047"/>
            <a:ext cx="6368855" cy="3308113"/>
          </a:xfrm>
          <a:prstGeom prst="rect">
            <a:avLst/>
          </a:prstGeom>
        </p:spPr>
      </p:pic>
    </p:spTree>
    <p:extLst>
      <p:ext uri="{BB962C8B-B14F-4D97-AF65-F5344CB8AC3E}">
        <p14:creationId xmlns:p14="http://schemas.microsoft.com/office/powerpoint/2010/main" val="31801625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154552" y="4741620"/>
            <a:ext cx="4587650" cy="211638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参与者不是特指人，是指系统以外的，在使用系统或与系统交互中所扮演的角色</a:t>
            </a:r>
            <a:r>
              <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 name="Shape 105">
            <a:extLst>
              <a:ext uri="{FF2B5EF4-FFF2-40B4-BE49-F238E27FC236}">
                <a16:creationId xmlns:a16="http://schemas.microsoft.com/office/drawing/2014/main" id="{4026DB1B-B1DF-4E92-AC35-6E52F0974F71}"/>
              </a:ext>
            </a:extLst>
          </p:cNvPr>
          <p:cNvSpPr txBox="1"/>
          <p:nvPr/>
        </p:nvSpPr>
        <p:spPr>
          <a:xfrm>
            <a:off x="14476902" y="7777788"/>
            <a:ext cx="3942949" cy="144596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用例是参与者想要系统做的事情</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参与者与用例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图片 6">
            <a:extLst>
              <a:ext uri="{FF2B5EF4-FFF2-40B4-BE49-F238E27FC236}">
                <a16:creationId xmlns:a16="http://schemas.microsoft.com/office/drawing/2014/main" id="{09DE5FEA-C5B3-4208-8C47-B1F9E069F54E}"/>
              </a:ext>
            </a:extLst>
          </p:cNvPr>
          <p:cNvPicPr>
            <a:picLocks noChangeAspect="1"/>
          </p:cNvPicPr>
          <p:nvPr/>
        </p:nvPicPr>
        <p:blipFill>
          <a:blip r:embed="rId4"/>
          <a:stretch>
            <a:fillRect/>
          </a:stretch>
        </p:blipFill>
        <p:spPr>
          <a:xfrm>
            <a:off x="2826562" y="4459828"/>
            <a:ext cx="8000894" cy="4821604"/>
          </a:xfrm>
          <a:prstGeom prst="rect">
            <a:avLst/>
          </a:prstGeom>
        </p:spPr>
      </p:pic>
      <p:pic>
        <p:nvPicPr>
          <p:cNvPr id="8" name="图片 7">
            <a:extLst>
              <a:ext uri="{FF2B5EF4-FFF2-40B4-BE49-F238E27FC236}">
                <a16:creationId xmlns:a16="http://schemas.microsoft.com/office/drawing/2014/main" id="{3BDCBFAE-1BEA-4D95-8F14-0037F3D45C4C}"/>
              </a:ext>
            </a:extLst>
          </p:cNvPr>
          <p:cNvPicPr>
            <a:picLocks noChangeAspect="1"/>
          </p:cNvPicPr>
          <p:nvPr/>
        </p:nvPicPr>
        <p:blipFill>
          <a:blip r:embed="rId5"/>
          <a:stretch>
            <a:fillRect/>
          </a:stretch>
        </p:blipFill>
        <p:spPr>
          <a:xfrm>
            <a:off x="12809260" y="4944142"/>
            <a:ext cx="740936" cy="1712824"/>
          </a:xfrm>
          <a:prstGeom prst="rect">
            <a:avLst/>
          </a:prstGeom>
        </p:spPr>
      </p:pic>
      <p:pic>
        <p:nvPicPr>
          <p:cNvPr id="9" name="图片 8">
            <a:extLst>
              <a:ext uri="{FF2B5EF4-FFF2-40B4-BE49-F238E27FC236}">
                <a16:creationId xmlns:a16="http://schemas.microsoft.com/office/drawing/2014/main" id="{43C01D8A-3C98-4410-9D6D-F265E16267C4}"/>
              </a:ext>
            </a:extLst>
          </p:cNvPr>
          <p:cNvPicPr>
            <a:picLocks noChangeAspect="1"/>
          </p:cNvPicPr>
          <p:nvPr/>
        </p:nvPicPr>
        <p:blipFill>
          <a:blip r:embed="rId6"/>
          <a:stretch>
            <a:fillRect/>
          </a:stretch>
        </p:blipFill>
        <p:spPr>
          <a:xfrm>
            <a:off x="12809260" y="8209570"/>
            <a:ext cx="1121250" cy="58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3200685" y="3694898"/>
            <a:ext cx="17976273" cy="5472443"/>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使用通信图建模时可以遵循如下策略：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⑴确定交互过程的上下文；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⑶如果需要，为每个对象设置初始特性；</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⑷确定活动者、对象之间的链接。一般先确定关联的链接，因为这是最主要的，它代表了结构的链接。然后需要确定其他链接，用合适的路径构造型修饰，这表达了对象间是如何互相联系的。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⑸从引发该交互过程的初始消息开始，将每个消息附到相应的链接上，可以用带小数点的编号来表达嵌套；</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⑹细化消息内容。比如需要说明时间或空间的约束，可以用适当的时间或空间约束来修饰每个消息。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通信图建模技术及应用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3782548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FB5FD005-E586-4D34-9365-BC462FE41A5D}"/>
              </a:ext>
            </a:extLst>
          </p:cNvPr>
          <p:cNvPicPr>
            <a:picLocks noChangeAspect="1"/>
          </p:cNvPicPr>
          <p:nvPr/>
        </p:nvPicPr>
        <p:blipFill>
          <a:blip r:embed="rId4"/>
          <a:stretch>
            <a:fillRect/>
          </a:stretch>
        </p:blipFill>
        <p:spPr>
          <a:xfrm>
            <a:off x="4690497" y="1845937"/>
            <a:ext cx="15660218" cy="10189945"/>
          </a:xfrm>
          <a:prstGeom prst="rect">
            <a:avLst/>
          </a:prstGeom>
        </p:spPr>
      </p:pic>
    </p:spTree>
    <p:extLst>
      <p:ext uri="{BB962C8B-B14F-4D97-AF65-F5344CB8AC3E}">
        <p14:creationId xmlns:p14="http://schemas.microsoft.com/office/powerpoint/2010/main" val="32683466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5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332815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6BF28695-E4ED-4F77-9425-1289151907D8}"/>
              </a:ext>
            </a:extLst>
          </p:cNvPr>
          <p:cNvPicPr>
            <a:picLocks noChangeAspect="1"/>
          </p:cNvPicPr>
          <p:nvPr/>
        </p:nvPicPr>
        <p:blipFill>
          <a:blip r:embed="rId4"/>
          <a:stretch>
            <a:fillRect/>
          </a:stretch>
        </p:blipFill>
        <p:spPr>
          <a:xfrm>
            <a:off x="4117389" y="1989026"/>
            <a:ext cx="8434830" cy="9759452"/>
          </a:xfrm>
          <a:prstGeom prst="rect">
            <a:avLst/>
          </a:prstGeom>
        </p:spPr>
      </p:pic>
    </p:spTree>
    <p:extLst>
      <p:ext uri="{BB962C8B-B14F-4D97-AF65-F5344CB8AC3E}">
        <p14:creationId xmlns:p14="http://schemas.microsoft.com/office/powerpoint/2010/main" val="14376622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400586" y="3694898"/>
            <a:ext cx="1957647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一个对象的状态可能包含子状态或其它一些更加详细的内容。具体的有以下五个部分组成：名称、 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 内部转换、子状态和延迟事件。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⑴名称（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name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entry/exit action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⑶内部转换（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Internal Transition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sub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⑸延迟事件（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Deferred Event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1535439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状态图中转换是两个状态之间的一种关系，表示对象将在源状态（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Source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）或当前状态中执行一定的动作，并在某个特定事件发生而且某个特定的警界条件满足时进入目标状态。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转换是由如下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部分组成：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）触发事件</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）监护事件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）动作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）目标状态</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转换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3D21192-B75F-4B98-950F-12E1130801B0}"/>
              </a:ext>
            </a:extLst>
          </p:cNvPr>
          <p:cNvPicPr>
            <a:picLocks noChangeAspect="1"/>
          </p:cNvPicPr>
          <p:nvPr/>
        </p:nvPicPr>
        <p:blipFill>
          <a:blip r:embed="rId4"/>
          <a:stretch>
            <a:fillRect/>
          </a:stretch>
        </p:blipFill>
        <p:spPr>
          <a:xfrm>
            <a:off x="9547715" y="5400893"/>
            <a:ext cx="9969328" cy="5540133"/>
          </a:xfrm>
          <a:prstGeom prst="rect">
            <a:avLst/>
          </a:prstGeom>
        </p:spPr>
      </p:pic>
    </p:spTree>
    <p:extLst>
      <p:ext uri="{BB962C8B-B14F-4D97-AF65-F5344CB8AC3E}">
        <p14:creationId xmlns:p14="http://schemas.microsoft.com/office/powerpoint/2010/main" val="37856591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使用状态图对系统反应型对象建模时，应遵循如下策略：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⑴选择状态机的语境（即建模对象），不管它是类、用例或是整个系统；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⑵选择这个对象的初态和终态。为了指导模型的剩余部分，可能要分别地说明初态和终态的前置条件和后置条件；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⑶考虑对象可能在其中存在一段时间的条件，以决定该对象所在的稳定状态。从这个对象的高层状态开始，然后考虑它的可能的子状态；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⑷在对象的整个生命周期中，决定稳定状态的有意义的顺序；</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⑸决定可能触发从状态到状态的转换的事件。将这些事件建模为触发者，它触发从一个合法状态序列到另一个合法状态序列的转换；</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⑹把动作附加到这些转换上，并且附加到这些状态上；</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⑺考虑通过使用子状态、分支、汇合和历史状态，来简化状态图；</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⑻核实所有的状态都是在事件的某种组合下可达的；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⑼核实不存在死角状态，即不存在那种不能转换出来的状态；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⑽通过手工或通过使用工具跟踪状态机，核对所期望的事件序列以及它们的响应。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5.4</a:t>
            </a:r>
            <a:r>
              <a:rPr lang="zh-CN" altLang="en-US" sz="6600" dirty="0"/>
              <a:t>状态图的建模技术及应用</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242510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5.4</a:t>
            </a:r>
            <a:r>
              <a:rPr lang="zh-CN" altLang="en-US" sz="6600" dirty="0"/>
              <a:t>实例</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60FA4368-11CC-45F2-A46D-4FA1FFDD3A47}"/>
              </a:ext>
            </a:extLst>
          </p:cNvPr>
          <p:cNvPicPr>
            <a:picLocks noChangeAspect="1"/>
          </p:cNvPicPr>
          <p:nvPr/>
        </p:nvPicPr>
        <p:blipFill>
          <a:blip r:embed="rId4"/>
          <a:stretch>
            <a:fillRect/>
          </a:stretch>
        </p:blipFill>
        <p:spPr>
          <a:xfrm>
            <a:off x="13436704" y="910824"/>
            <a:ext cx="4581901" cy="11634459"/>
          </a:xfrm>
          <a:prstGeom prst="rect">
            <a:avLst/>
          </a:prstGeom>
        </p:spPr>
      </p:pic>
    </p:spTree>
    <p:extLst>
      <p:ext uri="{BB962C8B-B14F-4D97-AF65-F5344CB8AC3E}">
        <p14:creationId xmlns:p14="http://schemas.microsoft.com/office/powerpoint/2010/main" val="233223141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6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0055879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它用于静态建模，是表示运行时过程节点（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node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）结构、组件实例及其对象结构的图。展示了第</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章组件图中所提到的组件如何在系统硬件上部署，以及各个硬件部件如何相互连接。</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745C4B8B-E402-4758-B7C6-076784B03684}"/>
              </a:ext>
            </a:extLst>
          </p:cNvPr>
          <p:cNvPicPr>
            <a:picLocks noChangeAspect="1"/>
          </p:cNvPicPr>
          <p:nvPr/>
        </p:nvPicPr>
        <p:blipFill>
          <a:blip r:embed="rId4"/>
          <a:stretch>
            <a:fillRect/>
          </a:stretch>
        </p:blipFill>
        <p:spPr>
          <a:xfrm>
            <a:off x="5069941" y="2897769"/>
            <a:ext cx="5778167" cy="8099416"/>
          </a:xfrm>
          <a:prstGeom prst="rect">
            <a:avLst/>
          </a:prstGeom>
        </p:spPr>
      </p:pic>
    </p:spTree>
    <p:extLst>
      <p:ext uri="{BB962C8B-B14F-4D97-AF65-F5344CB8AC3E}">
        <p14:creationId xmlns:p14="http://schemas.microsoft.com/office/powerpoint/2010/main" val="418349079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用例之间的可视化表现</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8" y="4614526"/>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用例除了与参与者有关系外，用例之间也存在着一定的关系，如泛化关系，包含关系，扩展关系等。</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Inclusion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Extension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扩展关系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lt1"/>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1263533" y="5263884"/>
            <a:ext cx="1072363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节点是存在于运行时并代表一项计算资源的物理元素，一般至少拥有一些内存，而且通常具有处理能力。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节点（</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node</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Picture 4">
            <a:extLst>
              <a:ext uri="{FF2B5EF4-FFF2-40B4-BE49-F238E27FC236}">
                <a16:creationId xmlns:a16="http://schemas.microsoft.com/office/drawing/2014/main" id="{6364020E-29C7-4D55-A542-EDC5727D6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6399" b="18199"/>
          <a:stretch>
            <a:fillRect/>
          </a:stretch>
        </p:blipFill>
        <p:spPr bwMode="auto">
          <a:xfrm>
            <a:off x="2757292" y="5263884"/>
            <a:ext cx="8139434" cy="336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538501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部署图中还可以包含组件，这里所指的组件组件图中的基本元素，它是系统可替换的物理部件。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节点和组件的关系可以归纳为以下两点：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⑴组件是参与系统执行的事物，而节点是执行组件的事物。简单的说就是组件是被节点执行的事物，如假设节点是一台服务器，则组件就是其上运行的软件。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组件表示逻辑元素的物理模块，而节点表示组件的物理部署。这表明一个组件是逻辑单元（如类）的物理实现，而一个节点则是组件被部署的地点。一个类可以被一个或多个组件实现，而一个组件也可以部署在一个或多个节点上。</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630507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部署图中也可以包括依赖、泛化、关联及实现关系。</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部署图中的依赖关系使用虚线箭头表示。它通常用在部署图中的组件和组件之间，组件依赖外部提供的服务（由组件到接口）。下图示意了依赖关系。</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实现关系是节点内组件向外提供服务，其表示符号是一条实线。关联关系是体现节点间通信关联，其表示符号也是一条实线。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Picture 4" descr="DeploymentDiagram2">
            <a:extLst>
              <a:ext uri="{FF2B5EF4-FFF2-40B4-BE49-F238E27FC236}">
                <a16:creationId xmlns:a16="http://schemas.microsoft.com/office/drawing/2014/main" id="{2E9B14F9-83BD-4CC1-BF28-8F85650076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069" t="11572" r="4913" b="14946"/>
          <a:stretch>
            <a:fillRect/>
          </a:stretch>
        </p:blipFill>
        <p:spPr bwMode="auto">
          <a:xfrm>
            <a:off x="11111201" y="5338599"/>
            <a:ext cx="6158489" cy="1528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DeploymentDiagram3">
            <a:extLst>
              <a:ext uri="{FF2B5EF4-FFF2-40B4-BE49-F238E27FC236}">
                <a16:creationId xmlns:a16="http://schemas.microsoft.com/office/drawing/2014/main" id="{587795FF-C6AF-470A-9D2A-A31932AF00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4910" t="14316" r="5563" b="17509"/>
          <a:stretch>
            <a:fillRect/>
          </a:stretch>
        </p:blipFill>
        <p:spPr bwMode="auto">
          <a:xfrm>
            <a:off x="11111201" y="9306181"/>
            <a:ext cx="6158489" cy="142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72312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用于对系统的静态部署视图建模。这种视图主要用来解决构成物理系统的各组成部分的分布、提交和安装。有些开发的系统不需要部署图，比如开发的软件是将运行在一台机器上而且只和该机器上已由宿主操作系统管理的标准设备（如键盘）相互作用，就不必要设计部署图。如果软件交互设备是物理地分布在多个处理器上的，则使用部署图有助于思考系统中软件到硬件的映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部署图的系统建模及应用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320373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类之间有哪几种关系？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依赖关系，泛化关系，关联关系，实现</a:t>
            </a:r>
          </a:p>
        </p:txBody>
      </p:sp>
    </p:spTree>
    <p:extLst>
      <p:ext uri="{BB962C8B-B14F-4D97-AF65-F5344CB8AC3E}">
        <p14:creationId xmlns:p14="http://schemas.microsoft.com/office/powerpoint/2010/main" val="6341074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顺序图和协作图的区别？</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749322"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顺序图按照时间顺序描述了对象间的交互，但是它过于强调交互的时间，而削弱了对象之间的静态连接关系的重视。通信图则强调了参与交互作用的对象的组织。</a:t>
            </a:r>
          </a:p>
        </p:txBody>
      </p:sp>
    </p:spTree>
    <p:extLst>
      <p:ext uri="{BB962C8B-B14F-4D97-AF65-F5344CB8AC3E}">
        <p14:creationId xmlns:p14="http://schemas.microsoft.com/office/powerpoint/2010/main" val="2227538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类图用例之间有哪几种关系？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包含关系，泛化关系，和拓展关系</a:t>
            </a:r>
          </a:p>
        </p:txBody>
      </p:sp>
    </p:spTree>
    <p:extLst>
      <p:ext uri="{BB962C8B-B14F-4D97-AF65-F5344CB8AC3E}">
        <p14:creationId xmlns:p14="http://schemas.microsoft.com/office/powerpoint/2010/main" val="16914239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基础，建模，与设计教程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清华大学出版社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CSDN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论坛</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资料</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0814728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4991902"/>
          </a:xfrm>
          <a:prstGeom prst="rect">
            <a:avLst/>
          </a:prstGeom>
          <a:noFill/>
          <a:ln>
            <a:noFill/>
          </a:ln>
        </p:spPr>
        <p:txBody>
          <a:bodyPr lIns="91425" tIns="45700" rIns="91425" bIns="45700" anchor="t" anchorCtr="0">
            <a:noAutofit/>
          </a:bodyPr>
          <a:lstStyle/>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讲解，画图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姚天恒：检查整合文档，范围与前景文档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文档，会议记录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修改，文档格式调整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                        </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沈家豪：沟通计划修改，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汤志东：风险计划修改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分工</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68552864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6" y="3351833"/>
            <a:ext cx="10723631" cy="1107995"/>
          </a:xfrm>
          <a:prstGeom prst="rect">
            <a:avLst/>
          </a:prstGeom>
          <a:noFill/>
          <a:ln>
            <a:noFill/>
          </a:ln>
        </p:spPr>
        <p:txBody>
          <a:bodyPr lIns="91425" tIns="45700" rIns="91425" bIns="45700" anchor="t" anchorCtr="0">
            <a:noAutofit/>
          </a:bodyPr>
          <a:lstStyle/>
          <a:p>
            <a:pPr lvl="0" algn="ctr">
              <a:buSzPct val="25000"/>
            </a:pPr>
            <a:r>
              <a:rPr lang="zh-CN" altLang="en-US" sz="41300" dirty="0">
                <a:solidFill>
                  <a:srgbClr val="0E0E0E"/>
                </a:solidFill>
                <a:latin typeface="Montserrat" panose="02000505000000020004"/>
                <a:ea typeface="Montserrat" panose="02000505000000020004"/>
                <a:cs typeface="Montserrat" panose="02000505000000020004"/>
                <a:sym typeface="Montserrat" panose="02000505000000020004"/>
              </a:rPr>
              <a:t>谢谢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3" y="3567276"/>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Thanks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553202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26E96D28-9911-4A26-98C7-A629DB335845}"/>
              </a:ext>
            </a:extLst>
          </p:cNvPr>
          <p:cNvPicPr>
            <a:picLocks noChangeAspect="1"/>
          </p:cNvPicPr>
          <p:nvPr/>
        </p:nvPicPr>
        <p:blipFill>
          <a:blip r:embed="rId4"/>
          <a:stretch>
            <a:fillRect/>
          </a:stretch>
        </p:blipFill>
        <p:spPr>
          <a:xfrm>
            <a:off x="6102290" y="4770290"/>
            <a:ext cx="12173070" cy="4175420"/>
          </a:xfrm>
          <a:prstGeom prst="rect">
            <a:avLst/>
          </a:prstGeom>
        </p:spPr>
      </p:pic>
    </p:spTree>
    <p:extLst>
      <p:ext uri="{BB962C8B-B14F-4D97-AF65-F5344CB8AC3E}">
        <p14:creationId xmlns:p14="http://schemas.microsoft.com/office/powerpoint/2010/main" val="36736332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扩展关系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pic>
        <p:nvPicPr>
          <p:cNvPr id="3" name="图片 2">
            <a:extLst>
              <a:ext uri="{FF2B5EF4-FFF2-40B4-BE49-F238E27FC236}">
                <a16:creationId xmlns:a16="http://schemas.microsoft.com/office/drawing/2014/main" id="{70E4E236-B4F8-4859-9112-B7D12BF2132B}"/>
              </a:ext>
            </a:extLst>
          </p:cNvPr>
          <p:cNvPicPr>
            <a:picLocks noChangeAspect="1"/>
          </p:cNvPicPr>
          <p:nvPr/>
        </p:nvPicPr>
        <p:blipFill>
          <a:blip r:embed="rId4"/>
          <a:stretch>
            <a:fillRect/>
          </a:stretch>
        </p:blipFill>
        <p:spPr>
          <a:xfrm>
            <a:off x="6061415" y="4675239"/>
            <a:ext cx="12254820" cy="4365521"/>
          </a:xfrm>
          <a:prstGeom prst="rect">
            <a:avLst/>
          </a:prstGeom>
        </p:spPr>
      </p:pic>
    </p:spTree>
    <p:extLst>
      <p:ext uri="{BB962C8B-B14F-4D97-AF65-F5344CB8AC3E}">
        <p14:creationId xmlns:p14="http://schemas.microsoft.com/office/powerpoint/2010/main" val="3684956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F0356D6C-1204-4A99-9327-4A7B076BD0F0}"/>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pic>
        <p:nvPicPr>
          <p:cNvPr id="2" name="图片 1">
            <a:extLst>
              <a:ext uri="{FF2B5EF4-FFF2-40B4-BE49-F238E27FC236}">
                <a16:creationId xmlns:a16="http://schemas.microsoft.com/office/drawing/2014/main" id="{537F08BC-FFA5-4E33-A2CC-BA6D06594891}"/>
              </a:ext>
            </a:extLst>
          </p:cNvPr>
          <p:cNvPicPr>
            <a:picLocks noChangeAspect="1"/>
          </p:cNvPicPr>
          <p:nvPr/>
        </p:nvPicPr>
        <p:blipFill>
          <a:blip r:embed="rId4"/>
          <a:stretch>
            <a:fillRect/>
          </a:stretch>
        </p:blipFill>
        <p:spPr>
          <a:xfrm>
            <a:off x="6418430" y="4802419"/>
            <a:ext cx="11540789" cy="4111162"/>
          </a:xfrm>
          <a:prstGeom prst="rect">
            <a:avLst/>
          </a:prstGeom>
        </p:spPr>
      </p:pic>
      <p:sp>
        <p:nvSpPr>
          <p:cNvPr id="12" name="Shape 670">
            <a:extLst>
              <a:ext uri="{FF2B5EF4-FFF2-40B4-BE49-F238E27FC236}">
                <a16:creationId xmlns:a16="http://schemas.microsoft.com/office/drawing/2014/main" id="{670EA87B-007E-459D-9932-2D74F00A3CD4}"/>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7269901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802</TotalTime>
  <Words>9611</Words>
  <Application>Microsoft Office PowerPoint</Application>
  <PresentationFormat>自定义</PresentationFormat>
  <Paragraphs>635</Paragraphs>
  <Slides>69</Slides>
  <Notes>69</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69</vt:i4>
      </vt:variant>
    </vt:vector>
  </HeadingPairs>
  <TitlesOfParts>
    <vt:vector size="76" baseType="lpstr">
      <vt:lpstr>Montserrat</vt:lpstr>
      <vt:lpstr>Lato</vt:lpstr>
      <vt:lpstr>宋体</vt:lpstr>
      <vt:lpstr>Arial</vt:lpstr>
      <vt:lpstr>Wingdings</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237</cp:revision>
  <dcterms:created xsi:type="dcterms:W3CDTF">2017-03-12T07:55:40Z</dcterms:created>
  <dcterms:modified xsi:type="dcterms:W3CDTF">2017-11-18T09:42:21Z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